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1" r:id="rId3"/>
    <p:sldId id="276" r:id="rId4"/>
    <p:sldId id="278" r:id="rId5"/>
    <p:sldId id="257" r:id="rId6"/>
    <p:sldId id="259" r:id="rId7"/>
    <p:sldId id="258" r:id="rId8"/>
    <p:sldId id="277" r:id="rId9"/>
    <p:sldId id="263" r:id="rId10"/>
    <p:sldId id="279" r:id="rId11"/>
    <p:sldId id="264" r:id="rId12"/>
    <p:sldId id="280" r:id="rId13"/>
    <p:sldId id="281" r:id="rId14"/>
    <p:sldId id="265" r:id="rId15"/>
    <p:sldId id="289" r:id="rId16"/>
    <p:sldId id="273" r:id="rId17"/>
    <p:sldId id="260" r:id="rId18"/>
    <p:sldId id="266" r:id="rId19"/>
    <p:sldId id="288" r:id="rId20"/>
    <p:sldId id="274" r:id="rId21"/>
    <p:sldId id="290" r:id="rId22"/>
    <p:sldId id="268" r:id="rId23"/>
    <p:sldId id="284" r:id="rId24"/>
    <p:sldId id="269" r:id="rId25"/>
    <p:sldId id="287" r:id="rId26"/>
    <p:sldId id="275" r:id="rId27"/>
    <p:sldId id="292" r:id="rId28"/>
    <p:sldId id="262" r:id="rId29"/>
    <p:sldId id="261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62579-0D4A-40A2-BC4B-A5208CF24A06}" v="1049" dt="2021-04-15T15:57:10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36" autoAdjust="0"/>
  </p:normalViewPr>
  <p:slideViewPr>
    <p:cSldViewPr snapToGrid="0">
      <p:cViewPr varScale="1">
        <p:scale>
          <a:sx n="75" d="100"/>
          <a:sy n="75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AD861-6A8B-4C7A-87B2-FF511632D8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0905B-F54C-4322-8DDF-C0F19717C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E63C5-A1DE-4502-B883-862CDAE5D15E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9C37-3AAC-4568-994A-82C62C61E5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006FF-C526-4E58-A94A-81E5386AD8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19CE5-A0CD-4FD7-BF27-DE686ED39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7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08B9-3789-4819-B5CF-A57043110ABE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DB777-8504-499C-8E69-2F11CDC00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2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8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MRS due to their interactions can naturally be modelled as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97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sample states from the Boids model at discrete time steps to from </a:t>
            </a:r>
            <a:r>
              <a:rPr lang="en-US"/>
              <a:t>the trajectories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1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Drones are able to generalize to varying positions of the obstacles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30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understand this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55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Drones are not able to navigate as well but underlying behaviors of Boids model are still visible. No collisions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take advantage of the function separation in GNNs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01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leave that as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5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these systems of robots become more prevalent, it is important to study and understand how to improve control strategies for them and coordinate their actions</a:t>
            </a:r>
          </a:p>
          <a:p>
            <a:r>
              <a:rPr lang="en-US" dirty="0"/>
              <a:t>My thesis focuses on a particular approach to do this with drones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seen the what and why, my thesis focuses on one way on “how” to do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1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– individual robots can only act on information available to them</a:t>
            </a:r>
          </a:p>
          <a:p>
            <a:r>
              <a:rPr lang="en-US" dirty="0"/>
              <a:t>Safe – Robots should be safe from harm that might come from events such as collisions among themselves or environment</a:t>
            </a:r>
          </a:p>
          <a:p>
            <a:r>
              <a:rPr lang="en-US" dirty="0"/>
              <a:t>Emergent – Global properties should emerge from local interaction rules</a:t>
            </a:r>
          </a:p>
          <a:p>
            <a:r>
              <a:rPr lang="en-US" dirty="0"/>
              <a:t>Scalable – The algorithm used to control a single robot should not depend on the size of the entire team</a:t>
            </a:r>
          </a:p>
          <a:p>
            <a:endParaRPr lang="en-US" dirty="0"/>
          </a:p>
          <a:p>
            <a:r>
              <a:rPr lang="en-US" dirty="0"/>
              <a:t>I consider the principles as guiding principles while developing the proposed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2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developed by </a:t>
            </a:r>
            <a:r>
              <a:rPr lang="en-US" dirty="0" err="1"/>
              <a:t>By</a:t>
            </a:r>
            <a:r>
              <a:rPr lang="en-US" dirty="0"/>
              <a:t> Reynolds (1987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way to simulate a natural flock in computer animation as an alternative to scripting the behavior of individual members of the flock. The original paper referred to these simulated bird like or ”bird-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objects as ”boids”.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PID control allows us to focus on high level behaviors. It takes care of drone flight dynamics</a:t>
            </a:r>
            <a:br>
              <a:rPr lang="en-US" dirty="0"/>
            </a:br>
            <a:r>
              <a:rPr lang="en-US" dirty="0"/>
              <a:t>Be on the lookout for the yellow rubber duck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2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Flightmare is close but no multi-agent interface is a deal breaker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for inductive biases</a:t>
            </a:r>
          </a:p>
          <a:p>
            <a:r>
              <a:rPr lang="en-US" dirty="0"/>
              <a:t>Inductive biases in GNNs and how they help capture the intuition in MRS</a:t>
            </a:r>
          </a:p>
          <a:p>
            <a:r>
              <a:rPr lang="en-US" dirty="0"/>
              <a:t>Permutation invariant </a:t>
            </a:r>
          </a:p>
          <a:p>
            <a:r>
              <a:rPr lang="en-US" dirty="0"/>
              <a:t>locality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Message Passing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DB777-8504-499C-8E69-2F11CDC001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AF86-05ED-4FD0-87AF-4F733C7AD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05E8B-D400-4821-96C5-84C7D572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E402-8380-49AA-99A2-9AC58741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96B41-C241-40F2-B69B-D1003D6DB9F5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A8665-3B0A-4409-9F2D-C5D6D09A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5D25D-814A-426B-B944-1B6766A4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3DC-0B7C-48FC-9DF6-9F6463D1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28049-D0AA-449A-B96A-6FA8D3034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6D95-F7F4-46EE-A840-FB183AF0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63DD-43B5-4E66-8E8D-92BF138412A7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03209-DDC8-44C2-B88E-F8565BA0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6C234-6F37-4279-913D-303F67FB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E613FE-DB29-4B69-861A-8C195EAAC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BEFBD-CE90-4DB8-A553-1D81E851F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F35EA-9541-4189-9D20-FDF46157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93ECA-6B47-4CED-A69A-72C18050FD52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12667-027B-4379-8CE3-20CD0733E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63B31-76F2-41AE-AD29-FB652AC3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88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5A2D-F7FD-4B45-A75F-A8234B47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Lexend Deca" pitchFamily="2" charset="0"/>
                <a:cs typeface="Lexend De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B609-E590-4380-A737-2AAD737FD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tamaran" panose="00000500000000000000" pitchFamily="2" charset="0"/>
                <a:cs typeface="Catamaran" panose="00000500000000000000" pitchFamily="2" charset="0"/>
              </a:defRPr>
            </a:lvl1pPr>
            <a:lvl2pPr>
              <a:defRPr>
                <a:latin typeface="Catamaran" panose="00000500000000000000" pitchFamily="2" charset="0"/>
                <a:cs typeface="Catamaran" panose="00000500000000000000" pitchFamily="2" charset="0"/>
              </a:defRPr>
            </a:lvl2pPr>
            <a:lvl3pPr>
              <a:defRPr>
                <a:latin typeface="Catamaran" panose="00000500000000000000" pitchFamily="2" charset="0"/>
                <a:cs typeface="Catamaran" panose="00000500000000000000" pitchFamily="2" charset="0"/>
              </a:defRPr>
            </a:lvl3pPr>
            <a:lvl4pPr>
              <a:defRPr>
                <a:latin typeface="Catamaran" panose="00000500000000000000" pitchFamily="2" charset="0"/>
                <a:cs typeface="Catamaran" panose="00000500000000000000" pitchFamily="2" charset="0"/>
              </a:defRPr>
            </a:lvl4pPr>
            <a:lvl5pPr>
              <a:defRPr>
                <a:latin typeface="Catamaran" panose="00000500000000000000" pitchFamily="2" charset="0"/>
                <a:cs typeface="Catamaran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6C6B-085C-4931-9D45-C17FAD6F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250-134C-4B11-A41D-249E194F2AD2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3CE1A-3A06-404A-8F68-7E91BA5D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677E8-C77D-4F30-BCF2-CED5295E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4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BEBA-D21C-446A-8A2A-EA50A705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984C4-98DC-44EF-A405-283DE6BCB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69F7B-31A6-4999-99E8-45EB5543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1561-2A11-45D9-97A8-F2226A0FA197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769DC-5CF1-4D2F-9160-3512AD47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2802-065B-47E0-943C-737BDB1E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6B29-C4D4-48F7-97F6-F70BA570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979DE-BDBD-486D-9714-06E1DEE36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A1734-D6B5-4E44-8379-52F4CD02A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84DC7-888F-47AF-82A4-8AC91481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1FC1F-2E2A-4555-8868-989F665E889A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A2FAB-7370-4D53-A932-CADB17A3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7F068-8BBD-4621-8BEA-B3F841B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6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606F-6061-4493-88BC-68BDFF12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A73FC-A570-481C-9B4A-52F23D1E7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2F165-DA66-432A-A879-C9210E450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B7ED7-D21A-4F47-936A-9963F8C6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F806A-9E0F-47F0-BC6C-E9D14B94D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7B6F6-BE76-4F82-AB93-5B6B39CA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4EF7-8067-482E-B56D-4D8780B788D3}" type="datetime1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72130-9288-450E-BBED-D6E74A3BA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44DEF-7DE5-441A-A097-801A91D6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1BF61-AA1C-4313-853D-A06D5B91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443DE-A2E2-4B3F-A8BB-B2A6DF45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3DC7-9B7F-4D8A-BEA5-80313DF9C4F9}" type="datetime1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36049-9D55-4637-9629-461030AB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6BD4C-6284-42A9-9CDB-B50B2B15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6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C9FD03-FBF6-41F3-8B93-93E1D3E4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093D-2314-4429-8C07-16E05DD38829}" type="datetime1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41CAF-C134-4CEE-BB57-0834815C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6DCA-937E-482D-AA82-828598F4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C87A-2376-4D25-816F-F8EC4C5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DE83-D666-440F-8950-D8AF13DFE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90248-2A66-4A83-AAC6-F9F67F36F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E0FF5-1D9A-4351-8648-DCCCA781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F6AA2-E7BF-4B0C-988C-36B7FCD11067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08804-FC31-4432-9F50-51016CE5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F4F3B-181D-4B10-82E7-A0564EBC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F126-7B1F-4160-AC3E-91FD3924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B25C6C-D63A-4FE5-A832-0F42518FD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10949-7BDD-416B-8E1E-018395743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22757-5F2C-4110-AED7-66460A97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5A135-5AA3-46AF-9355-4B3ADAEA2301}" type="datetime1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00D1F-48AF-486D-BE6D-F6C2B098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F3BF8-5BBE-4C79-9D64-3B189B5E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0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B9DEB-8DD0-4C9F-83EC-00CE747C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46247-7146-461C-AC21-A571EE313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393B2-3E3C-41B0-8980-1B0715B4F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7D0FB-9A30-44FD-8AB7-DC76A0D3EF19}" type="datetime1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A49FE-15B7-4A51-A871-00003E602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C280E-1571-46C0-A932-19ACEE745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983E-9C70-45C9-ADED-C31687736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2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774A-B590-49C1-AC2B-300DB173F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582" y="1122363"/>
            <a:ext cx="9707418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exend Deca" pitchFamily="2" charset="0"/>
                <a:cs typeface="Lexend Deca" pitchFamily="2" charset="0"/>
              </a:rPr>
              <a:t>Control and Coordination of </a:t>
            </a:r>
            <a:br>
              <a:rPr lang="en-US" dirty="0">
                <a:latin typeface="Lexend Deca" pitchFamily="2" charset="0"/>
                <a:cs typeface="Lexend Deca" pitchFamily="2" charset="0"/>
              </a:rPr>
            </a:br>
            <a:r>
              <a:rPr lang="en-US" dirty="0">
                <a:latin typeface="Lexend Deca" pitchFamily="2" charset="0"/>
                <a:cs typeface="Lexend Deca" pitchFamily="2" charset="0"/>
              </a:rPr>
              <a:t>Multi-Drone Systems </a:t>
            </a:r>
            <a:br>
              <a:rPr lang="en-US" dirty="0">
                <a:latin typeface="Lexend Deca" pitchFamily="2" charset="0"/>
                <a:cs typeface="Lexend Deca" pitchFamily="2" charset="0"/>
              </a:rPr>
            </a:br>
            <a:r>
              <a:rPr lang="en-US" dirty="0">
                <a:latin typeface="Lexend Deca" pitchFamily="2" charset="0"/>
                <a:cs typeface="Lexend Deca" pitchFamily="2" charset="0"/>
              </a:rPr>
              <a:t>Using </a:t>
            </a:r>
            <a:br>
              <a:rPr lang="en-US" dirty="0">
                <a:latin typeface="Lexend Deca" pitchFamily="2" charset="0"/>
                <a:cs typeface="Lexend Deca" pitchFamily="2" charset="0"/>
              </a:rPr>
            </a:br>
            <a:r>
              <a:rPr lang="en-US" dirty="0">
                <a:latin typeface="Lexend Deca" pitchFamily="2" charset="0"/>
                <a:cs typeface="Lexend Deca" pitchFamily="2" charset="0"/>
              </a:rPr>
              <a:t>Graph Neural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644A2-0C1C-4912-9BB5-C9BF66DB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332" y="3608810"/>
            <a:ext cx="9825336" cy="2386410"/>
          </a:xfrm>
        </p:spPr>
        <p:txBody>
          <a:bodyPr>
            <a:norm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Masters Thesis Defense</a:t>
            </a:r>
          </a:p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By </a:t>
            </a:r>
          </a:p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Parth Khopkar</a:t>
            </a:r>
          </a:p>
          <a:p>
            <a:endParaRPr lang="en-US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April 15,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AB25F-7D03-4110-ACC1-4C34ECDD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Animation Watching You Sticker by ARTEfr for iOS &amp; Android | GIPHY">
            <a:extLst>
              <a:ext uri="{FF2B5EF4-FFF2-40B4-BE49-F238E27FC236}">
                <a16:creationId xmlns:a16="http://schemas.microsoft.com/office/drawing/2014/main" id="{2FCC98CF-FCBA-4E1A-91F6-DDA231ADA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9" y="1486298"/>
            <a:ext cx="165576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imation Watching You Sticker by ARTEfr for iOS &amp; Android | GIPHY">
            <a:extLst>
              <a:ext uri="{FF2B5EF4-FFF2-40B4-BE49-F238E27FC236}">
                <a16:creationId xmlns:a16="http://schemas.microsoft.com/office/drawing/2014/main" id="{F38A7ADC-A740-4758-941C-4B3995922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3185001"/>
            <a:ext cx="165576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nimation Watching You Sticker by ARTEfr for iOS &amp; Android | GIPHY">
            <a:extLst>
              <a:ext uri="{FF2B5EF4-FFF2-40B4-BE49-F238E27FC236}">
                <a16:creationId xmlns:a16="http://schemas.microsoft.com/office/drawing/2014/main" id="{6C8E07DC-E4DB-4548-A140-0E0ACD91E7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78" y="4913075"/>
            <a:ext cx="165576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92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45A86-8CA5-475C-B07E-92E0B030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BA61B-0B9A-407E-AB9D-BCF14EFB6E4E}"/>
              </a:ext>
            </a:extLst>
          </p:cNvPr>
          <p:cNvSpPr txBox="1"/>
          <p:nvPr/>
        </p:nvSpPr>
        <p:spPr>
          <a:xfrm>
            <a:off x="1192353" y="573054"/>
            <a:ext cx="3873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Convolutional Neural Networks (CNNs)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Operate on Euclidean spatial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02E7E-AA7B-47A2-A395-4A5C3EE31529}"/>
              </a:ext>
            </a:extLst>
          </p:cNvPr>
          <p:cNvSpPr/>
          <p:nvPr/>
        </p:nvSpPr>
        <p:spPr>
          <a:xfrm>
            <a:off x="6969390" y="573054"/>
            <a:ext cx="3507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Recurrent Neural Networks (CNNs)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Operate on temporal data</a:t>
            </a:r>
          </a:p>
        </p:txBody>
      </p:sp>
      <p:pic>
        <p:nvPicPr>
          <p:cNvPr id="2050" name="Picture 2" descr="Convolutional Neural Network Algorithms">
            <a:extLst>
              <a:ext uri="{FF2B5EF4-FFF2-40B4-BE49-F238E27FC236}">
                <a16:creationId xmlns:a16="http://schemas.microsoft.com/office/drawing/2014/main" id="{0B60D114-8004-42B6-9B77-0845952A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96" y="1616515"/>
            <a:ext cx="4300195" cy="17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ep Learning – Introduction to Recurrent Neural Networks – AILabPage">
            <a:extLst>
              <a:ext uri="{FF2B5EF4-FFF2-40B4-BE49-F238E27FC236}">
                <a16:creationId xmlns:a16="http://schemas.microsoft.com/office/drawing/2014/main" id="{876541B7-D536-4D26-8DB3-E9276AB00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16765" r="332" b="-964"/>
          <a:stretch/>
        </p:blipFill>
        <p:spPr bwMode="auto">
          <a:xfrm>
            <a:off x="6096000" y="1469347"/>
            <a:ext cx="5569527" cy="24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906F76-491E-45FB-9FFC-A36BAA20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202" y="4543291"/>
            <a:ext cx="9158572" cy="1396388"/>
          </a:xfrm>
        </p:spPr>
        <p:txBody>
          <a:bodyPr>
            <a:normAutofit/>
          </a:bodyPr>
          <a:lstStyle/>
          <a:p>
            <a:r>
              <a:rPr lang="en-US" sz="2400" dirty="0"/>
              <a:t>NN structures produce inductive biases</a:t>
            </a:r>
          </a:p>
          <a:p>
            <a:r>
              <a:rPr lang="en-US" sz="2400" dirty="0"/>
              <a:t>Inductive biases in deep learning help to form better representations</a:t>
            </a:r>
          </a:p>
          <a:p>
            <a:r>
              <a:rPr lang="en-US" sz="2400" dirty="0"/>
              <a:t>It is easier to pick a good solution when there is less ambiguity</a:t>
            </a:r>
          </a:p>
        </p:txBody>
      </p:sp>
    </p:spTree>
    <p:extLst>
      <p:ext uri="{BB962C8B-B14F-4D97-AF65-F5344CB8AC3E}">
        <p14:creationId xmlns:p14="http://schemas.microsoft.com/office/powerpoint/2010/main" val="338180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B1F9-A5A3-4B4B-925F-F55794DC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4" y="86796"/>
            <a:ext cx="10515600" cy="1325563"/>
          </a:xfrm>
        </p:spPr>
        <p:txBody>
          <a:bodyPr/>
          <a:lstStyle/>
          <a:p>
            <a:r>
              <a:rPr lang="en-US" dirty="0"/>
              <a:t>GNN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C631D-1C97-4212-A8E4-6241DAC9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3F2571-7AE7-4B3B-AF3D-FBCFBEC406D5}"/>
                  </a:ext>
                </a:extLst>
              </p:cNvPr>
              <p:cNvSpPr/>
              <p:nvPr/>
            </p:nvSpPr>
            <p:spPr>
              <a:xfrm>
                <a:off x="5547355" y="1412359"/>
                <a:ext cx="4641586" cy="2164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            (1)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28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                (2)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acc>
                      </m:e>
                    </m:d>
                  </m:oMath>
                </a14:m>
                <a:r>
                  <a:rPr lang="en-US" sz="28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             (3)   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                    (4)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3F2571-7AE7-4B3B-AF3D-FBCFBEC406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355" y="1412359"/>
                <a:ext cx="4641586" cy="2164823"/>
              </a:xfrm>
              <a:prstGeom prst="rect">
                <a:avLst/>
              </a:prstGeom>
              <a:blipFill>
                <a:blip r:embed="rId3"/>
                <a:stretch>
                  <a:fillRect r="-2234" b="-7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8EA413-A100-4B58-BD65-0BEDE5031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72" y="1060648"/>
            <a:ext cx="4561987" cy="3215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06FE6C4-9409-4675-B584-21E885CAED70}"/>
                  </a:ext>
                </a:extLst>
              </p:cNvPr>
              <p:cNvSpPr/>
              <p:nvPr/>
            </p:nvSpPr>
            <p:spPr>
              <a:xfrm>
                <a:off x="641774" y="4276624"/>
                <a:ext cx="444499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:  Edge state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𝜙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:  Edge function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:  Neighborhood of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𝑖</m:t>
                    </m:r>
                  </m:oMath>
                </a14:m>
                <a:endParaRPr lang="en-US" sz="2400" dirty="0">
                  <a:latin typeface="Catamaran" panose="00000500000000000000" pitchFamily="2" charset="0"/>
                  <a:cs typeface="Catamaran" panose="00000500000000000000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𝜓</m:t>
                    </m:r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:  Read out function</a:t>
                </a:r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06FE6C4-9409-4675-B584-21E885CAE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74" y="4276624"/>
                <a:ext cx="4444999" cy="1569660"/>
              </a:xfrm>
              <a:prstGeom prst="rect">
                <a:avLst/>
              </a:prstGeom>
              <a:blipFill>
                <a:blip r:embed="rId5"/>
                <a:stretch>
                  <a:fillRect l="-1097" t="-2335" b="-8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9D4DEC-62DB-4F9E-A7C5-2EB352F063D0}"/>
                  </a:ext>
                </a:extLst>
              </p:cNvPr>
              <p:cNvSpPr/>
              <p:nvPr/>
            </p:nvSpPr>
            <p:spPr>
              <a:xfrm>
                <a:off x="5271348" y="4276623"/>
                <a:ext cx="4444999" cy="197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  :  Node state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𝜙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𝑣</m:t>
                        </m:r>
                      </m:sup>
                    </m:sSup>
                  </m:oMath>
                </a14:m>
                <a:r>
                  <a:rPr lang="en-US" sz="2400" b="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:  Node function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:  Node embedding</a:t>
                </a:r>
                <a:endParaRPr lang="en-US" sz="2400" b="0" dirty="0">
                  <a:latin typeface="Catamaran" panose="00000500000000000000" pitchFamily="2" charset="0"/>
                  <a:cs typeface="Catamaran" panose="00000500000000000000" pitchFamily="2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 :  Desired output</a:t>
                </a:r>
                <a:endParaRPr lang="en-US" sz="2400" b="0" i="1" dirty="0">
                  <a:latin typeface="Cambria Math" panose="02040503050406030204" pitchFamily="18" charset="0"/>
                  <a:cs typeface="Catamaran" panose="00000500000000000000" pitchFamily="2" charset="0"/>
                </a:endParaRPr>
              </a:p>
              <a:p>
                <a:endParaRPr lang="en-US" sz="2400" dirty="0">
                  <a:latin typeface="Catamaran" panose="00000500000000000000" pitchFamily="2" charset="0"/>
                  <a:cs typeface="Catamaran" panose="00000500000000000000" pitchFamily="2" charset="0"/>
                </a:endParaRP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9D4DEC-62DB-4F9E-A7C5-2EB352F06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348" y="4276623"/>
                <a:ext cx="4444999" cy="1973874"/>
              </a:xfrm>
              <a:prstGeom prst="rect">
                <a:avLst/>
              </a:prstGeom>
              <a:blipFill>
                <a:blip r:embed="rId6"/>
                <a:stretch>
                  <a:fillRect l="-1097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40DF9B5B-D0D9-4C98-98A3-F48F36C0764C}"/>
              </a:ext>
            </a:extLst>
          </p:cNvPr>
          <p:cNvSpPr txBox="1"/>
          <p:nvPr/>
        </p:nvSpPr>
        <p:spPr>
          <a:xfrm>
            <a:off x="330201" y="6328622"/>
            <a:ext cx="576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Based on </a:t>
            </a:r>
            <a:r>
              <a:rPr lang="en-US" dirty="0" err="1">
                <a:latin typeface="Catamaran" panose="00000500000000000000" pitchFamily="2" charset="0"/>
                <a:cs typeface="Catamaran" panose="00000500000000000000" pitchFamily="2" charset="0"/>
              </a:rPr>
              <a:t>SwarmNet</a:t>
            </a: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 architecture by Zhou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13957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AFA9-C48F-4C80-837E-8EA39E34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GNNs model MRS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01FD-58DA-490D-A385-51C5E20E3A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4013" y="150991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/>
                  <a:t>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Neighborhood of node: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0401FD-58DA-490D-A385-51C5E20E3A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4013" y="1509915"/>
                <a:ext cx="10515600" cy="4351338"/>
              </a:xfrm>
              <a:blipFill>
                <a:blip r:embed="rId3"/>
                <a:stretch>
                  <a:fillRect l="-812" t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FB5F2-ED17-4996-B69B-72B32E64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A7B1309-F3C7-494E-8AAC-B1C394C29F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013" y="3008288"/>
                <a:ext cx="9582573" cy="18624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Edges of type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(obstacle, goal and </a:t>
                </a:r>
                <a:r>
                  <a:rPr lang="en-US" sz="2400" dirty="0" err="1"/>
                  <a:t>boid</a:t>
                </a:r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MLP approximators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A7B1309-F3C7-494E-8AAC-B1C394C29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13" y="3008288"/>
                <a:ext cx="9582573" cy="1862455"/>
              </a:xfrm>
              <a:prstGeom prst="rect">
                <a:avLst/>
              </a:prstGeom>
              <a:blipFill>
                <a:blip r:embed="rId4"/>
                <a:stretch>
                  <a:fillRect l="-891" t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F8CBB9DC-9BD4-4B6A-A383-06EC96EA394F}"/>
              </a:ext>
            </a:extLst>
          </p:cNvPr>
          <p:cNvGrpSpPr/>
          <p:nvPr/>
        </p:nvGrpSpPr>
        <p:grpSpPr>
          <a:xfrm>
            <a:off x="7023848" y="4304325"/>
            <a:ext cx="2590525" cy="1849664"/>
            <a:chOff x="5068453" y="3408058"/>
            <a:chExt cx="1990131" cy="14209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C9C2AE-5BF3-4618-AEE3-1EA61F3DBC45}"/>
                </a:ext>
              </a:extLst>
            </p:cNvPr>
            <p:cNvSpPr/>
            <p:nvPr/>
          </p:nvSpPr>
          <p:spPr>
            <a:xfrm>
              <a:off x="5068453" y="3968559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00B1626-65A2-41CB-9CD0-A8A2009D6651}"/>
                </a:ext>
              </a:extLst>
            </p:cNvPr>
            <p:cNvSpPr/>
            <p:nvPr/>
          </p:nvSpPr>
          <p:spPr>
            <a:xfrm>
              <a:off x="5765876" y="469048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26E9F2-8047-4B16-92E3-A5036B13CC11}"/>
                </a:ext>
              </a:extLst>
            </p:cNvPr>
            <p:cNvSpPr/>
            <p:nvPr/>
          </p:nvSpPr>
          <p:spPr>
            <a:xfrm>
              <a:off x="5617505" y="340805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9B138F-38B1-4FAC-B8B9-FD182E98F91C}"/>
                </a:ext>
              </a:extLst>
            </p:cNvPr>
            <p:cNvSpPr/>
            <p:nvPr/>
          </p:nvSpPr>
          <p:spPr>
            <a:xfrm>
              <a:off x="6622135" y="4404639"/>
              <a:ext cx="138547" cy="1385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CBBC38-8135-4F03-9079-27FC1E010F4D}"/>
                </a:ext>
              </a:extLst>
            </p:cNvPr>
            <p:cNvSpPr/>
            <p:nvPr/>
          </p:nvSpPr>
          <p:spPr>
            <a:xfrm>
              <a:off x="6920037" y="3699320"/>
              <a:ext cx="138547" cy="1385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C3DC96-BCD2-47D4-B241-10D1DC2250B7}"/>
                </a:ext>
              </a:extLst>
            </p:cNvPr>
            <p:cNvCxnSpPr>
              <a:cxnSpLocks/>
              <a:stCxn id="7" idx="7"/>
              <a:endCxn id="9" idx="2"/>
            </p:cNvCxnSpPr>
            <p:nvPr/>
          </p:nvCxnSpPr>
          <p:spPr>
            <a:xfrm flipV="1">
              <a:off x="5186709" y="3477331"/>
              <a:ext cx="430796" cy="511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49199C-8F4D-4802-87C2-EAA15AFDB37B}"/>
                </a:ext>
              </a:extLst>
            </p:cNvPr>
            <p:cNvCxnSpPr>
              <a:cxnSpLocks/>
              <a:stCxn id="8" idx="0"/>
              <a:endCxn id="9" idx="4"/>
            </p:cNvCxnSpPr>
            <p:nvPr/>
          </p:nvCxnSpPr>
          <p:spPr>
            <a:xfrm flipH="1" flipV="1">
              <a:off x="5686778" y="3546604"/>
              <a:ext cx="148371" cy="11438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CEB2B7-28E6-4BD4-9D71-B34CE1E0E744}"/>
                </a:ext>
              </a:extLst>
            </p:cNvPr>
            <p:cNvCxnSpPr>
              <a:cxnSpLocks/>
              <a:stCxn id="8" idx="2"/>
              <a:endCxn id="7" idx="4"/>
            </p:cNvCxnSpPr>
            <p:nvPr/>
          </p:nvCxnSpPr>
          <p:spPr>
            <a:xfrm flipH="1" flipV="1">
              <a:off x="5137726" y="4107105"/>
              <a:ext cx="628150" cy="6526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D434C7A-ED74-4D5F-9EB4-91C5466CAA57}"/>
                </a:ext>
              </a:extLst>
            </p:cNvPr>
            <p:cNvCxnSpPr>
              <a:cxnSpLocks/>
              <a:stCxn id="10" idx="2"/>
              <a:endCxn id="8" idx="5"/>
            </p:cNvCxnSpPr>
            <p:nvPr/>
          </p:nvCxnSpPr>
          <p:spPr>
            <a:xfrm flipH="1">
              <a:off x="5884132" y="4473913"/>
              <a:ext cx="738003" cy="334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E16BC65-672C-4F48-A1A8-3EFA44454E36}"/>
                </a:ext>
              </a:extLst>
            </p:cNvPr>
            <p:cNvCxnSpPr>
              <a:cxnSpLocks/>
              <a:stCxn id="10" idx="2"/>
              <a:endCxn id="7" idx="5"/>
            </p:cNvCxnSpPr>
            <p:nvPr/>
          </p:nvCxnSpPr>
          <p:spPr>
            <a:xfrm flipH="1" flipV="1">
              <a:off x="5186709" y="4086815"/>
              <a:ext cx="1435426" cy="38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66A4BA0-04D9-4A06-B0B0-261B1807DA81}"/>
                </a:ext>
              </a:extLst>
            </p:cNvPr>
            <p:cNvCxnSpPr>
              <a:cxnSpLocks/>
              <a:stCxn id="10" idx="1"/>
              <a:endCxn id="9" idx="5"/>
            </p:cNvCxnSpPr>
            <p:nvPr/>
          </p:nvCxnSpPr>
          <p:spPr>
            <a:xfrm flipH="1" flipV="1">
              <a:off x="5735761" y="3526314"/>
              <a:ext cx="906664" cy="898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67F5C2-BA3F-4F7D-A520-2D4E97C8406B}"/>
                </a:ext>
              </a:extLst>
            </p:cNvPr>
            <p:cNvCxnSpPr>
              <a:cxnSpLocks/>
              <a:stCxn id="11" idx="3"/>
              <a:endCxn id="9" idx="6"/>
            </p:cNvCxnSpPr>
            <p:nvPr/>
          </p:nvCxnSpPr>
          <p:spPr>
            <a:xfrm flipH="1" flipV="1">
              <a:off x="5756051" y="3477331"/>
              <a:ext cx="1184276" cy="34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A71484-AF15-4AF4-B65A-D3467F76F068}"/>
                </a:ext>
              </a:extLst>
            </p:cNvPr>
            <p:cNvCxnSpPr>
              <a:cxnSpLocks/>
              <a:stCxn id="11" idx="3"/>
              <a:endCxn id="7" idx="6"/>
            </p:cNvCxnSpPr>
            <p:nvPr/>
          </p:nvCxnSpPr>
          <p:spPr>
            <a:xfrm flipH="1">
              <a:off x="5206999" y="3817577"/>
              <a:ext cx="1733328" cy="220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EEF604-F307-4DDC-901A-5F2F22144CBC}"/>
                </a:ext>
              </a:extLst>
            </p:cNvPr>
            <p:cNvCxnSpPr>
              <a:cxnSpLocks/>
              <a:stCxn id="11" idx="3"/>
              <a:endCxn id="8" idx="7"/>
            </p:cNvCxnSpPr>
            <p:nvPr/>
          </p:nvCxnSpPr>
          <p:spPr>
            <a:xfrm flipH="1">
              <a:off x="5884134" y="3817576"/>
              <a:ext cx="1056193" cy="89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D2FD5D3-D304-4CDA-A16C-5F1DD33AB3AC}"/>
              </a:ext>
            </a:extLst>
          </p:cNvPr>
          <p:cNvSpPr/>
          <p:nvPr/>
        </p:nvSpPr>
        <p:spPr>
          <a:xfrm>
            <a:off x="3894830" y="4680152"/>
            <a:ext cx="180343" cy="18034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48A88C-9E0D-42BF-B546-6EB766992025}"/>
              </a:ext>
            </a:extLst>
          </p:cNvPr>
          <p:cNvSpPr/>
          <p:nvPr/>
        </p:nvSpPr>
        <p:spPr>
          <a:xfrm>
            <a:off x="3898664" y="5076881"/>
            <a:ext cx="180345" cy="18034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42CCAC-5516-4A2B-8714-755D595597FF}"/>
              </a:ext>
            </a:extLst>
          </p:cNvPr>
          <p:cNvSpPr/>
          <p:nvPr/>
        </p:nvSpPr>
        <p:spPr>
          <a:xfrm>
            <a:off x="3894830" y="5442806"/>
            <a:ext cx="180345" cy="1803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68E5D6-B04B-4F58-9B57-A9B6159659EF}"/>
              </a:ext>
            </a:extLst>
          </p:cNvPr>
          <p:cNvSpPr/>
          <p:nvPr/>
        </p:nvSpPr>
        <p:spPr>
          <a:xfrm>
            <a:off x="4105420" y="4942570"/>
            <a:ext cx="965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obstacle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411A2E-9095-4DB9-9620-6BFA0DE304A3}"/>
              </a:ext>
            </a:extLst>
          </p:cNvPr>
          <p:cNvSpPr/>
          <p:nvPr/>
        </p:nvSpPr>
        <p:spPr>
          <a:xfrm>
            <a:off x="4138935" y="5343622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14A53C-0F35-49C0-AAB0-8A798B0B8D3A}"/>
              </a:ext>
            </a:extLst>
          </p:cNvPr>
          <p:cNvSpPr/>
          <p:nvPr/>
        </p:nvSpPr>
        <p:spPr>
          <a:xfrm>
            <a:off x="4113287" y="4573238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boid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4B76B0-5B04-4E16-A42A-5417692C1B36}"/>
                  </a:ext>
                </a:extLst>
              </p:cNvPr>
              <p:cNvSpPr txBox="1"/>
              <p:nvPr/>
            </p:nvSpPr>
            <p:spPr>
              <a:xfrm rot="931622">
                <a:off x="5592756" y="4112761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4B76B0-5B04-4E16-A42A-5417692C1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31622">
                <a:off x="5592756" y="4112761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952E90-FB42-4231-AADA-74205F1F4907}"/>
                  </a:ext>
                </a:extLst>
              </p:cNvPr>
              <p:cNvSpPr txBox="1"/>
              <p:nvPr/>
            </p:nvSpPr>
            <p:spPr>
              <a:xfrm rot="18690078">
                <a:off x="4156191" y="436444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952E90-FB42-4231-AADA-74205F1F4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90078">
                <a:off x="4156191" y="4364440"/>
                <a:ext cx="6096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F384AA-B2EF-4455-915A-4AB884407C11}"/>
                  </a:ext>
                </a:extLst>
              </p:cNvPr>
              <p:cNvSpPr txBox="1"/>
              <p:nvPr/>
            </p:nvSpPr>
            <p:spPr>
              <a:xfrm rot="20128032">
                <a:off x="5723917" y="5899078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F384AA-B2EF-4455-915A-4AB884407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28032">
                <a:off x="5723917" y="5899078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28DA51F-48F5-4154-90FC-9E768019917C}"/>
              </a:ext>
            </a:extLst>
          </p:cNvPr>
          <p:cNvGrpSpPr/>
          <p:nvPr/>
        </p:nvGrpSpPr>
        <p:grpSpPr>
          <a:xfrm>
            <a:off x="7023847" y="4304326"/>
            <a:ext cx="2590525" cy="1849664"/>
            <a:chOff x="5068453" y="3408058"/>
            <a:chExt cx="1990131" cy="142097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2FF0949-D777-4F24-B2D8-B4BF91DEE7C1}"/>
                </a:ext>
              </a:extLst>
            </p:cNvPr>
            <p:cNvSpPr/>
            <p:nvPr/>
          </p:nvSpPr>
          <p:spPr>
            <a:xfrm>
              <a:off x="5068453" y="3968559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242ED6-DBD9-41DD-B9AF-BE548354E3CA}"/>
                </a:ext>
              </a:extLst>
            </p:cNvPr>
            <p:cNvSpPr/>
            <p:nvPr/>
          </p:nvSpPr>
          <p:spPr>
            <a:xfrm>
              <a:off x="5765876" y="469048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19CF48A-5733-481F-8BC2-2B6F1E7C7C3A}"/>
                </a:ext>
              </a:extLst>
            </p:cNvPr>
            <p:cNvSpPr/>
            <p:nvPr/>
          </p:nvSpPr>
          <p:spPr>
            <a:xfrm>
              <a:off x="5617505" y="340805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EC4E785-C8CB-4FF6-8053-A33644D0B854}"/>
                </a:ext>
              </a:extLst>
            </p:cNvPr>
            <p:cNvSpPr/>
            <p:nvPr/>
          </p:nvSpPr>
          <p:spPr>
            <a:xfrm>
              <a:off x="6622135" y="4404639"/>
              <a:ext cx="138547" cy="1385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5A5A84-1F22-470C-B4A5-087F46987A04}"/>
                </a:ext>
              </a:extLst>
            </p:cNvPr>
            <p:cNvSpPr/>
            <p:nvPr/>
          </p:nvSpPr>
          <p:spPr>
            <a:xfrm>
              <a:off x="6920037" y="3699320"/>
              <a:ext cx="138547" cy="1385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DD36ADB-C07F-47FB-917D-59D9ED4B84EF}"/>
                </a:ext>
              </a:extLst>
            </p:cNvPr>
            <p:cNvCxnSpPr>
              <a:cxnSpLocks/>
              <a:stCxn id="34" idx="7"/>
              <a:endCxn id="36" idx="2"/>
            </p:cNvCxnSpPr>
            <p:nvPr/>
          </p:nvCxnSpPr>
          <p:spPr>
            <a:xfrm flipV="1">
              <a:off x="5186709" y="3477331"/>
              <a:ext cx="430796" cy="511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5BCF273-D728-4152-B234-E9E9A3A8B6CA}"/>
                </a:ext>
              </a:extLst>
            </p:cNvPr>
            <p:cNvCxnSpPr>
              <a:cxnSpLocks/>
              <a:stCxn id="35" idx="0"/>
              <a:endCxn id="36" idx="4"/>
            </p:cNvCxnSpPr>
            <p:nvPr/>
          </p:nvCxnSpPr>
          <p:spPr>
            <a:xfrm flipH="1" flipV="1">
              <a:off x="5686778" y="3546604"/>
              <a:ext cx="148371" cy="11438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0980067-0A11-4120-B1A6-BC0357A09234}"/>
                </a:ext>
              </a:extLst>
            </p:cNvPr>
            <p:cNvCxnSpPr>
              <a:cxnSpLocks/>
              <a:stCxn id="35" idx="2"/>
              <a:endCxn id="34" idx="4"/>
            </p:cNvCxnSpPr>
            <p:nvPr/>
          </p:nvCxnSpPr>
          <p:spPr>
            <a:xfrm flipH="1" flipV="1">
              <a:off x="5137726" y="4107105"/>
              <a:ext cx="628150" cy="6526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5CF2DE7-4A18-4971-8D46-543441B5E2DB}"/>
                </a:ext>
              </a:extLst>
            </p:cNvPr>
            <p:cNvCxnSpPr>
              <a:cxnSpLocks/>
              <a:stCxn id="37" idx="2"/>
              <a:endCxn id="35" idx="5"/>
            </p:cNvCxnSpPr>
            <p:nvPr/>
          </p:nvCxnSpPr>
          <p:spPr>
            <a:xfrm flipH="1">
              <a:off x="5884132" y="4473913"/>
              <a:ext cx="738003" cy="334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C388AD-B829-4DDA-A780-43CA8108D8D3}"/>
                </a:ext>
              </a:extLst>
            </p:cNvPr>
            <p:cNvCxnSpPr>
              <a:cxnSpLocks/>
              <a:stCxn id="37" idx="2"/>
              <a:endCxn id="34" idx="5"/>
            </p:cNvCxnSpPr>
            <p:nvPr/>
          </p:nvCxnSpPr>
          <p:spPr>
            <a:xfrm flipH="1" flipV="1">
              <a:off x="5186709" y="4086815"/>
              <a:ext cx="1435426" cy="38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B0705B0-8315-4D7A-91DD-752D63B4BC18}"/>
                </a:ext>
              </a:extLst>
            </p:cNvPr>
            <p:cNvCxnSpPr>
              <a:cxnSpLocks/>
              <a:stCxn id="37" idx="1"/>
              <a:endCxn id="36" idx="5"/>
            </p:cNvCxnSpPr>
            <p:nvPr/>
          </p:nvCxnSpPr>
          <p:spPr>
            <a:xfrm flipH="1" flipV="1">
              <a:off x="5735761" y="3526314"/>
              <a:ext cx="906664" cy="898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EC8B4D3-B5B1-4F22-B762-1319B4D8BB7B}"/>
                </a:ext>
              </a:extLst>
            </p:cNvPr>
            <p:cNvCxnSpPr>
              <a:cxnSpLocks/>
              <a:stCxn id="38" idx="3"/>
              <a:endCxn id="36" idx="6"/>
            </p:cNvCxnSpPr>
            <p:nvPr/>
          </p:nvCxnSpPr>
          <p:spPr>
            <a:xfrm flipH="1" flipV="1">
              <a:off x="5756051" y="3477331"/>
              <a:ext cx="1184276" cy="34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FE40460-F5A4-4749-B976-3F89F0B55517}"/>
                </a:ext>
              </a:extLst>
            </p:cNvPr>
            <p:cNvCxnSpPr>
              <a:cxnSpLocks/>
              <a:stCxn id="38" idx="3"/>
              <a:endCxn id="34" idx="6"/>
            </p:cNvCxnSpPr>
            <p:nvPr/>
          </p:nvCxnSpPr>
          <p:spPr>
            <a:xfrm flipH="1">
              <a:off x="5206999" y="3817577"/>
              <a:ext cx="1733328" cy="220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7039416-4141-4762-8426-72D22B45B728}"/>
                </a:ext>
              </a:extLst>
            </p:cNvPr>
            <p:cNvCxnSpPr>
              <a:cxnSpLocks/>
              <a:stCxn id="38" idx="3"/>
              <a:endCxn id="35" idx="7"/>
            </p:cNvCxnSpPr>
            <p:nvPr/>
          </p:nvCxnSpPr>
          <p:spPr>
            <a:xfrm flipH="1">
              <a:off x="5884134" y="3817576"/>
              <a:ext cx="1056193" cy="89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6E811777-7CBD-4256-BCD2-8AA43ED32CA4}"/>
              </a:ext>
            </a:extLst>
          </p:cNvPr>
          <p:cNvSpPr/>
          <p:nvPr/>
        </p:nvSpPr>
        <p:spPr>
          <a:xfrm>
            <a:off x="3894829" y="4680153"/>
            <a:ext cx="180343" cy="18034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943D65E-AAE7-49A3-AC3F-DBF7A65EF330}"/>
              </a:ext>
            </a:extLst>
          </p:cNvPr>
          <p:cNvSpPr/>
          <p:nvPr/>
        </p:nvSpPr>
        <p:spPr>
          <a:xfrm>
            <a:off x="3898663" y="5076882"/>
            <a:ext cx="180345" cy="18034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612A76C-684D-4432-8CBB-809B679E2CBF}"/>
              </a:ext>
            </a:extLst>
          </p:cNvPr>
          <p:cNvSpPr/>
          <p:nvPr/>
        </p:nvSpPr>
        <p:spPr>
          <a:xfrm>
            <a:off x="3894829" y="5442807"/>
            <a:ext cx="180345" cy="1803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F0F4D6-3F03-468D-8541-FDF33692FD42}"/>
              </a:ext>
            </a:extLst>
          </p:cNvPr>
          <p:cNvSpPr/>
          <p:nvPr/>
        </p:nvSpPr>
        <p:spPr>
          <a:xfrm>
            <a:off x="4105419" y="4942571"/>
            <a:ext cx="965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obstacle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EF5E32A-F4E2-4DA0-BE47-D817DA090301}"/>
              </a:ext>
            </a:extLst>
          </p:cNvPr>
          <p:cNvSpPr/>
          <p:nvPr/>
        </p:nvSpPr>
        <p:spPr>
          <a:xfrm>
            <a:off x="4138934" y="5343623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814332-048D-466C-B2B4-633E37E9DC54}"/>
              </a:ext>
            </a:extLst>
          </p:cNvPr>
          <p:cNvSpPr/>
          <p:nvPr/>
        </p:nvSpPr>
        <p:spPr>
          <a:xfrm>
            <a:off x="4113286" y="4573239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boid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3B239C-4CC9-459C-B892-9E98A362E970}"/>
                  </a:ext>
                </a:extLst>
              </p:cNvPr>
              <p:cNvSpPr txBox="1"/>
              <p:nvPr/>
            </p:nvSpPr>
            <p:spPr>
              <a:xfrm rot="18690078">
                <a:off x="4156190" y="4364441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3B239C-4CC9-459C-B892-9E98A362E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90078">
                <a:off x="4156190" y="4364441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5A6D80-2079-4CB7-86C3-29DECE97319B}"/>
                  </a:ext>
                </a:extLst>
              </p:cNvPr>
              <p:cNvSpPr txBox="1"/>
              <p:nvPr/>
            </p:nvSpPr>
            <p:spPr>
              <a:xfrm rot="20128032">
                <a:off x="5723916" y="589907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5A6D80-2079-4CB7-86C3-29DECE973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28032">
                <a:off x="5723916" y="5899079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F222ABB-A557-44FC-B172-811E4F549972}"/>
                  </a:ext>
                </a:extLst>
              </p:cNvPr>
              <p:cNvSpPr txBox="1"/>
              <p:nvPr/>
            </p:nvSpPr>
            <p:spPr>
              <a:xfrm rot="931622">
                <a:off x="5592756" y="411276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F222ABB-A557-44FC-B172-811E4F549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31622">
                <a:off x="5592756" y="4112760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C6085ADC-8C46-414C-9B70-CAA6E1015774}"/>
              </a:ext>
            </a:extLst>
          </p:cNvPr>
          <p:cNvGrpSpPr/>
          <p:nvPr/>
        </p:nvGrpSpPr>
        <p:grpSpPr>
          <a:xfrm>
            <a:off x="7023847" y="4304325"/>
            <a:ext cx="2590525" cy="1849664"/>
            <a:chOff x="5068453" y="3408058"/>
            <a:chExt cx="1990131" cy="142097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3C3FE1D-C180-430C-9BD2-67D5A0CF8F84}"/>
                </a:ext>
              </a:extLst>
            </p:cNvPr>
            <p:cNvSpPr/>
            <p:nvPr/>
          </p:nvSpPr>
          <p:spPr>
            <a:xfrm>
              <a:off x="5068453" y="3968559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C49AA26-A08C-4B48-8622-27DDBBB1F007}"/>
                </a:ext>
              </a:extLst>
            </p:cNvPr>
            <p:cNvSpPr/>
            <p:nvPr/>
          </p:nvSpPr>
          <p:spPr>
            <a:xfrm>
              <a:off x="5765876" y="469048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A3DF7FC-2FD7-4E32-9489-5B852F432C1C}"/>
                </a:ext>
              </a:extLst>
            </p:cNvPr>
            <p:cNvSpPr/>
            <p:nvPr/>
          </p:nvSpPr>
          <p:spPr>
            <a:xfrm>
              <a:off x="5617505" y="340805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10F37A0-9477-40FD-B7F7-A8B3A757496C}"/>
                </a:ext>
              </a:extLst>
            </p:cNvPr>
            <p:cNvSpPr/>
            <p:nvPr/>
          </p:nvSpPr>
          <p:spPr>
            <a:xfrm>
              <a:off x="6622135" y="4404639"/>
              <a:ext cx="138547" cy="1385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B4030D-BCF0-40A1-BDDA-DC465628B84E}"/>
                </a:ext>
              </a:extLst>
            </p:cNvPr>
            <p:cNvSpPr/>
            <p:nvPr/>
          </p:nvSpPr>
          <p:spPr>
            <a:xfrm>
              <a:off x="6920037" y="3699320"/>
              <a:ext cx="138547" cy="1385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8D2358E-58B2-4131-B85B-EC5169F1B9B4}"/>
                </a:ext>
              </a:extLst>
            </p:cNvPr>
            <p:cNvCxnSpPr>
              <a:cxnSpLocks/>
              <a:stCxn id="58" idx="7"/>
              <a:endCxn id="60" idx="2"/>
            </p:cNvCxnSpPr>
            <p:nvPr/>
          </p:nvCxnSpPr>
          <p:spPr>
            <a:xfrm flipV="1">
              <a:off x="5186709" y="3477331"/>
              <a:ext cx="430796" cy="511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1B450BD-A1ED-48F8-A4B7-3E3890DD3F61}"/>
                </a:ext>
              </a:extLst>
            </p:cNvPr>
            <p:cNvCxnSpPr>
              <a:cxnSpLocks/>
              <a:stCxn id="59" idx="0"/>
              <a:endCxn id="60" idx="4"/>
            </p:cNvCxnSpPr>
            <p:nvPr/>
          </p:nvCxnSpPr>
          <p:spPr>
            <a:xfrm flipH="1" flipV="1">
              <a:off x="5686778" y="3546604"/>
              <a:ext cx="148371" cy="11438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DD7883A-CEC1-42D5-86DE-6F88228F02E2}"/>
                </a:ext>
              </a:extLst>
            </p:cNvPr>
            <p:cNvCxnSpPr>
              <a:cxnSpLocks/>
              <a:stCxn id="59" idx="2"/>
              <a:endCxn id="58" idx="4"/>
            </p:cNvCxnSpPr>
            <p:nvPr/>
          </p:nvCxnSpPr>
          <p:spPr>
            <a:xfrm flipH="1" flipV="1">
              <a:off x="5137726" y="4107105"/>
              <a:ext cx="628150" cy="6526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22FF086-DA8F-4113-B00F-4BF315BFD50D}"/>
                </a:ext>
              </a:extLst>
            </p:cNvPr>
            <p:cNvCxnSpPr>
              <a:cxnSpLocks/>
              <a:stCxn id="61" idx="2"/>
              <a:endCxn id="59" idx="5"/>
            </p:cNvCxnSpPr>
            <p:nvPr/>
          </p:nvCxnSpPr>
          <p:spPr>
            <a:xfrm flipH="1">
              <a:off x="5884132" y="4473913"/>
              <a:ext cx="738003" cy="334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3C8475A-8A34-457B-9510-A51B549F7A68}"/>
                </a:ext>
              </a:extLst>
            </p:cNvPr>
            <p:cNvCxnSpPr>
              <a:cxnSpLocks/>
              <a:stCxn id="61" idx="2"/>
              <a:endCxn id="58" idx="5"/>
            </p:cNvCxnSpPr>
            <p:nvPr/>
          </p:nvCxnSpPr>
          <p:spPr>
            <a:xfrm flipH="1" flipV="1">
              <a:off x="5186709" y="4086815"/>
              <a:ext cx="1435426" cy="38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A7ADEEE-D96B-4322-BF97-56C7E0A2E6D8}"/>
                </a:ext>
              </a:extLst>
            </p:cNvPr>
            <p:cNvCxnSpPr>
              <a:cxnSpLocks/>
              <a:stCxn id="61" idx="1"/>
              <a:endCxn id="60" idx="5"/>
            </p:cNvCxnSpPr>
            <p:nvPr/>
          </p:nvCxnSpPr>
          <p:spPr>
            <a:xfrm flipH="1" flipV="1">
              <a:off x="5735761" y="3526314"/>
              <a:ext cx="906664" cy="898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85EE9AA-C448-4E67-AD76-3A691C8C9E99}"/>
                </a:ext>
              </a:extLst>
            </p:cNvPr>
            <p:cNvCxnSpPr>
              <a:cxnSpLocks/>
              <a:stCxn id="62" idx="3"/>
              <a:endCxn id="60" idx="6"/>
            </p:cNvCxnSpPr>
            <p:nvPr/>
          </p:nvCxnSpPr>
          <p:spPr>
            <a:xfrm flipH="1" flipV="1">
              <a:off x="5756051" y="3477331"/>
              <a:ext cx="1184276" cy="34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3ABAD42-AB90-48DD-BC6A-192A185BBB62}"/>
                </a:ext>
              </a:extLst>
            </p:cNvPr>
            <p:cNvCxnSpPr>
              <a:cxnSpLocks/>
              <a:stCxn id="62" idx="3"/>
              <a:endCxn id="58" idx="6"/>
            </p:cNvCxnSpPr>
            <p:nvPr/>
          </p:nvCxnSpPr>
          <p:spPr>
            <a:xfrm flipH="1">
              <a:off x="5206999" y="3817577"/>
              <a:ext cx="1733328" cy="220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1F03A4E-98CD-46E6-91E4-35CF790929D1}"/>
                </a:ext>
              </a:extLst>
            </p:cNvPr>
            <p:cNvCxnSpPr>
              <a:cxnSpLocks/>
              <a:stCxn id="62" idx="3"/>
              <a:endCxn id="59" idx="7"/>
            </p:cNvCxnSpPr>
            <p:nvPr/>
          </p:nvCxnSpPr>
          <p:spPr>
            <a:xfrm flipH="1">
              <a:off x="5884134" y="3817576"/>
              <a:ext cx="1056193" cy="89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AB041C-A3AF-4ED2-BF79-46F69B4412BE}"/>
                  </a:ext>
                </a:extLst>
              </p:cNvPr>
              <p:cNvSpPr txBox="1"/>
              <p:nvPr/>
            </p:nvSpPr>
            <p:spPr>
              <a:xfrm rot="18690078">
                <a:off x="4156190" y="436444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AB041C-A3AF-4ED2-BF79-46F69B441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90078">
                <a:off x="4156190" y="4364440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CBF6CCF-0E8C-4796-9C1E-F1C6D890D904}"/>
                  </a:ext>
                </a:extLst>
              </p:cNvPr>
              <p:cNvSpPr txBox="1"/>
              <p:nvPr/>
            </p:nvSpPr>
            <p:spPr>
              <a:xfrm rot="20128032">
                <a:off x="5723916" y="5899078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CBF6CCF-0E8C-4796-9C1E-F1C6D890D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28032">
                <a:off x="5723916" y="5899078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71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AB2B-7B37-4DA1-A9DF-118ABF57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Trajectories in Boids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CCA048-9D3A-44A5-814A-8826771865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5407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/>
                  <a:t>Dimension: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b="0" dirty="0"/>
                  <a:t> (Time steps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0" dirty="0"/>
                  <a:t> Number of entities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0" dirty="0"/>
                  <a:t> Dimension)</a:t>
                </a:r>
              </a:p>
              <a:p>
                <a:r>
                  <a:rPr lang="en-US" sz="2400" dirty="0"/>
                  <a:t>State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US" sz="2400" dirty="0"/>
                  <a:t> (coordinate and velocity vectors)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CCA048-9D3A-44A5-814A-882677186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5407"/>
                <a:ext cx="10515600" cy="4351338"/>
              </a:xfrm>
              <a:blipFill>
                <a:blip r:embed="rId3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41F4-749A-4CDB-8DB4-27858CA8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picture containing text, chain&#10;&#10;Description automatically generated">
            <a:extLst>
              <a:ext uri="{FF2B5EF4-FFF2-40B4-BE49-F238E27FC236}">
                <a16:creationId xmlns:a16="http://schemas.microsoft.com/office/drawing/2014/main" id="{9BFCDED7-F16E-475A-AEB3-383E0046B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13" y="2860040"/>
            <a:ext cx="8425721" cy="2825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D862D-E040-449C-B3D0-8BCF2A8DACF6}"/>
              </a:ext>
            </a:extLst>
          </p:cNvPr>
          <p:cNvSpPr txBox="1"/>
          <p:nvPr/>
        </p:nvSpPr>
        <p:spPr>
          <a:xfrm>
            <a:off x="4658682" y="590188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Sample Boids trajectories</a:t>
            </a:r>
          </a:p>
        </p:txBody>
      </p:sp>
    </p:spTree>
    <p:extLst>
      <p:ext uri="{BB962C8B-B14F-4D97-AF65-F5344CB8AC3E}">
        <p14:creationId xmlns:p14="http://schemas.microsoft.com/office/powerpoint/2010/main" val="206137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4F62-F771-4D97-A46C-8672EBD1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256A-218E-4230-B5C4-CCAF3E3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BA7D7-02AC-45A9-A781-14D7F547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06" y="1190204"/>
            <a:ext cx="5616008" cy="2305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81F86-81C2-4A15-87B7-EC1D6DE95D61}"/>
                  </a:ext>
                </a:extLst>
              </p:cNvPr>
              <p:cNvSpPr txBox="1"/>
              <p:nvPr/>
            </p:nvSpPr>
            <p:spPr>
              <a:xfrm>
                <a:off x="838200" y="4089969"/>
                <a:ext cx="9118600" cy="12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MSE loss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𝐿</m:t>
                    </m:r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normalized by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𝑛𝑜𝑟𝑚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𝐿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Catamaran" panose="00000500000000000000" pitchFamily="2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Normalization rectifies dependence of error on sampling frequency of the trajectory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81F86-81C2-4A15-87B7-EC1D6DE95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89969"/>
                <a:ext cx="9118600" cy="1232966"/>
              </a:xfrm>
              <a:prstGeom prst="rect">
                <a:avLst/>
              </a:prstGeom>
              <a:blipFill>
                <a:blip r:embed="rId3"/>
                <a:stretch>
                  <a:fillRect l="-936" t="-445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15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7D0-45CC-45B8-8997-985B4C9F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FEC3-697A-42FB-9766-32C5DA2CF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7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Training</a:t>
            </a:r>
            <a:endParaRPr lang="en-US" sz="2400" dirty="0"/>
          </a:p>
          <a:p>
            <a:r>
              <a:rPr lang="en-US" sz="2400" dirty="0"/>
              <a:t>Repeatedly train the model on the trajectories with increasing prediction horizon</a:t>
            </a:r>
          </a:p>
          <a:p>
            <a:pPr lvl="1"/>
            <a:r>
              <a:rPr lang="en-US" sz="2000" dirty="0"/>
              <a:t>e.g. For 36 step trajectory, model is trained for prediction steps = 1, 2, 4, 8, 16</a:t>
            </a:r>
          </a:p>
          <a:p>
            <a:r>
              <a:rPr lang="en-US" sz="2400" dirty="0"/>
              <a:t>This is necessary to ensure that the GNN learns to faithfully clone Boids model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dirty="0"/>
              <a:t>Inference</a:t>
            </a:r>
          </a:p>
          <a:p>
            <a:r>
              <a:rPr lang="en-US" sz="2400" dirty="0"/>
              <a:t>Single step prediction based on current state is used as input to PID controller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7CA48-0E48-4D48-87F6-B717F774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2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DEADA-1C99-4CEB-84E4-0187CD84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2AB8A-9FC6-4EF9-832D-17B39BF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7C922F0-6440-4AC3-8475-E7FCD4BA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0" y="1878578"/>
            <a:ext cx="10307980" cy="3980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341057-E581-49C6-9E91-525B3C7EFE86}"/>
              </a:ext>
            </a:extLst>
          </p:cNvPr>
          <p:cNvGrpSpPr/>
          <p:nvPr/>
        </p:nvGrpSpPr>
        <p:grpSpPr>
          <a:xfrm>
            <a:off x="838200" y="4809067"/>
            <a:ext cx="1366251" cy="975519"/>
            <a:chOff x="5068453" y="3408058"/>
            <a:chExt cx="1990131" cy="14209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B8FB51-BB56-4EE0-AE48-39AA8512614B}"/>
                </a:ext>
              </a:extLst>
            </p:cNvPr>
            <p:cNvSpPr/>
            <p:nvPr/>
          </p:nvSpPr>
          <p:spPr>
            <a:xfrm>
              <a:off x="5068453" y="3968559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C99B925-32E4-419F-80A9-5E134E0E39B3}"/>
                </a:ext>
              </a:extLst>
            </p:cNvPr>
            <p:cNvSpPr/>
            <p:nvPr/>
          </p:nvSpPr>
          <p:spPr>
            <a:xfrm>
              <a:off x="5765876" y="469048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B1B628-329C-4D8D-B68A-652B16579FD5}"/>
                </a:ext>
              </a:extLst>
            </p:cNvPr>
            <p:cNvSpPr/>
            <p:nvPr/>
          </p:nvSpPr>
          <p:spPr>
            <a:xfrm>
              <a:off x="5617505" y="340805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CAB6518-BDE2-4973-AAB6-D06C42E01E69}"/>
                </a:ext>
              </a:extLst>
            </p:cNvPr>
            <p:cNvSpPr/>
            <p:nvPr/>
          </p:nvSpPr>
          <p:spPr>
            <a:xfrm>
              <a:off x="6622135" y="4404639"/>
              <a:ext cx="138547" cy="1385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721C0A-4142-458A-A99C-CF4878FC6A32}"/>
                </a:ext>
              </a:extLst>
            </p:cNvPr>
            <p:cNvSpPr/>
            <p:nvPr/>
          </p:nvSpPr>
          <p:spPr>
            <a:xfrm>
              <a:off x="6920037" y="3699320"/>
              <a:ext cx="138547" cy="1385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D26EA22-314B-425E-9863-B71839ADAD5D}"/>
                </a:ext>
              </a:extLst>
            </p:cNvPr>
            <p:cNvCxnSpPr>
              <a:cxnSpLocks/>
              <a:stCxn id="7" idx="7"/>
              <a:endCxn id="9" idx="2"/>
            </p:cNvCxnSpPr>
            <p:nvPr/>
          </p:nvCxnSpPr>
          <p:spPr>
            <a:xfrm flipV="1">
              <a:off x="5186709" y="3477331"/>
              <a:ext cx="430796" cy="511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2D29E0-248C-491D-AE06-35771FF30170}"/>
                </a:ext>
              </a:extLst>
            </p:cNvPr>
            <p:cNvCxnSpPr>
              <a:cxnSpLocks/>
              <a:stCxn id="8" idx="0"/>
              <a:endCxn id="9" idx="4"/>
            </p:cNvCxnSpPr>
            <p:nvPr/>
          </p:nvCxnSpPr>
          <p:spPr>
            <a:xfrm flipH="1" flipV="1">
              <a:off x="5686778" y="3546604"/>
              <a:ext cx="148371" cy="11438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B33C49-F666-4696-A574-6680771CB533}"/>
                </a:ext>
              </a:extLst>
            </p:cNvPr>
            <p:cNvCxnSpPr>
              <a:cxnSpLocks/>
              <a:stCxn id="8" idx="2"/>
              <a:endCxn id="7" idx="4"/>
            </p:cNvCxnSpPr>
            <p:nvPr/>
          </p:nvCxnSpPr>
          <p:spPr>
            <a:xfrm flipH="1" flipV="1">
              <a:off x="5137726" y="4107105"/>
              <a:ext cx="628150" cy="6526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D06C690-FB90-4C7E-88B2-66455E88C072}"/>
                </a:ext>
              </a:extLst>
            </p:cNvPr>
            <p:cNvCxnSpPr>
              <a:cxnSpLocks/>
              <a:stCxn id="10" idx="2"/>
              <a:endCxn id="8" idx="5"/>
            </p:cNvCxnSpPr>
            <p:nvPr/>
          </p:nvCxnSpPr>
          <p:spPr>
            <a:xfrm flipH="1">
              <a:off x="5884132" y="4473913"/>
              <a:ext cx="738003" cy="334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E7AA95C-B4DB-41E9-A51C-383F83121DF6}"/>
                </a:ext>
              </a:extLst>
            </p:cNvPr>
            <p:cNvCxnSpPr>
              <a:cxnSpLocks/>
              <a:stCxn id="10" idx="2"/>
              <a:endCxn id="7" idx="5"/>
            </p:cNvCxnSpPr>
            <p:nvPr/>
          </p:nvCxnSpPr>
          <p:spPr>
            <a:xfrm flipH="1" flipV="1">
              <a:off x="5186709" y="4086815"/>
              <a:ext cx="1435426" cy="38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98F3F4-E4BC-47F4-ACF1-4B75AC953369}"/>
                </a:ext>
              </a:extLst>
            </p:cNvPr>
            <p:cNvCxnSpPr>
              <a:cxnSpLocks/>
              <a:stCxn id="10" idx="1"/>
              <a:endCxn id="9" idx="5"/>
            </p:cNvCxnSpPr>
            <p:nvPr/>
          </p:nvCxnSpPr>
          <p:spPr>
            <a:xfrm flipH="1" flipV="1">
              <a:off x="5735761" y="3526314"/>
              <a:ext cx="906664" cy="898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3CF4712-DD6B-4142-BE12-A0E7F8456888}"/>
                </a:ext>
              </a:extLst>
            </p:cNvPr>
            <p:cNvCxnSpPr>
              <a:cxnSpLocks/>
              <a:stCxn id="11" idx="3"/>
              <a:endCxn id="9" idx="6"/>
            </p:cNvCxnSpPr>
            <p:nvPr/>
          </p:nvCxnSpPr>
          <p:spPr>
            <a:xfrm flipH="1" flipV="1">
              <a:off x="5756051" y="3477331"/>
              <a:ext cx="1184276" cy="34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BE184B9-82A9-4C74-8FBE-A6156C15CAD2}"/>
                </a:ext>
              </a:extLst>
            </p:cNvPr>
            <p:cNvCxnSpPr>
              <a:cxnSpLocks/>
              <a:stCxn id="11" idx="3"/>
              <a:endCxn id="7" idx="6"/>
            </p:cNvCxnSpPr>
            <p:nvPr/>
          </p:nvCxnSpPr>
          <p:spPr>
            <a:xfrm flipH="1">
              <a:off x="5206999" y="3817577"/>
              <a:ext cx="1733328" cy="220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9AC1A15-4271-4105-AF16-08A8D0C42F05}"/>
                </a:ext>
              </a:extLst>
            </p:cNvPr>
            <p:cNvCxnSpPr>
              <a:cxnSpLocks/>
              <a:stCxn id="11" idx="3"/>
              <a:endCxn id="8" idx="7"/>
            </p:cNvCxnSpPr>
            <p:nvPr/>
          </p:nvCxnSpPr>
          <p:spPr>
            <a:xfrm flipH="1">
              <a:off x="5884134" y="3817576"/>
              <a:ext cx="1056193" cy="89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ADFF90-7F9F-488C-BEE2-F4B47DA445B1}"/>
              </a:ext>
            </a:extLst>
          </p:cNvPr>
          <p:cNvSpPr txBox="1"/>
          <p:nvPr/>
        </p:nvSpPr>
        <p:spPr>
          <a:xfrm>
            <a:off x="1373791" y="4271848"/>
            <a:ext cx="55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7081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CED12F-24BA-47ED-8CDD-0CAE3321226D}"/>
              </a:ext>
            </a:extLst>
          </p:cNvPr>
          <p:cNvSpPr/>
          <p:nvPr/>
        </p:nvSpPr>
        <p:spPr>
          <a:xfrm>
            <a:off x="4043019" y="2458648"/>
            <a:ext cx="1446218" cy="12937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Graph Neural Network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F4745-737D-4C43-8DB6-1DB9EFD80677}"/>
              </a:ext>
            </a:extLst>
          </p:cNvPr>
          <p:cNvSpPr/>
          <p:nvPr/>
        </p:nvSpPr>
        <p:spPr>
          <a:xfrm>
            <a:off x="7195611" y="2832950"/>
            <a:ext cx="1287130" cy="52442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PID controller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9D8E2D-2A2C-4FC6-8B16-DC2F7B568DC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684603" y="3548951"/>
            <a:ext cx="358414" cy="0"/>
          </a:xfrm>
          <a:prstGeom prst="straightConnector1">
            <a:avLst/>
          </a:prstGeom>
          <a:ln w="28575">
            <a:solidFill>
              <a:srgbClr val="E84848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A78946A-9D92-4409-9A00-561124714D98}"/>
              </a:ext>
            </a:extLst>
          </p:cNvPr>
          <p:cNvSpPr/>
          <p:nvPr/>
        </p:nvSpPr>
        <p:spPr>
          <a:xfrm rot="16200000">
            <a:off x="3103993" y="2391284"/>
            <a:ext cx="693409" cy="43784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Agent </a:t>
            </a:r>
          </a:p>
          <a:p>
            <a:pPr algn="ctr"/>
            <a:r>
              <a:rPr lang="en-US" sz="1600" dirty="0"/>
              <a:t>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C8E86-604F-496E-BFE8-27C1887FF957}"/>
              </a:ext>
            </a:extLst>
          </p:cNvPr>
          <p:cNvSpPr/>
          <p:nvPr/>
        </p:nvSpPr>
        <p:spPr>
          <a:xfrm rot="16200000">
            <a:off x="3045946" y="3323582"/>
            <a:ext cx="826576" cy="450738"/>
          </a:xfrm>
          <a:prstGeom prst="rect">
            <a:avLst/>
          </a:prstGeom>
          <a:solidFill>
            <a:srgbClr val="E8484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3605B0-DD87-4EEF-BF1E-A7C73AF51CD1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669621" y="2610207"/>
            <a:ext cx="373396" cy="97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9F6B74E-DEB8-43C9-B4D3-E61C829D8E48}"/>
              </a:ext>
            </a:extLst>
          </p:cNvPr>
          <p:cNvSpPr/>
          <p:nvPr/>
        </p:nvSpPr>
        <p:spPr>
          <a:xfrm rot="16200000">
            <a:off x="5686973" y="2911423"/>
            <a:ext cx="1177327" cy="3881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Next state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9EFE1A-2789-4004-BDEE-68947251D4C9}"/>
              </a:ext>
            </a:extLst>
          </p:cNvPr>
          <p:cNvCxnSpPr>
            <a:cxnSpLocks/>
            <a:stCxn id="4" idx="3"/>
            <a:endCxn id="10" idx="0"/>
          </p:cNvCxnSpPr>
          <p:nvPr/>
        </p:nvCxnSpPr>
        <p:spPr>
          <a:xfrm flipV="1">
            <a:off x="5489237" y="3105500"/>
            <a:ext cx="592323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6ECE3A-896C-4BA8-B6B3-3C8E1A34EE26}"/>
              </a:ext>
            </a:extLst>
          </p:cNvPr>
          <p:cNvCxnSpPr>
            <a:cxnSpLocks/>
            <a:stCxn id="10" idx="2"/>
            <a:endCxn id="5" idx="1"/>
          </p:cNvCxnSpPr>
          <p:nvPr/>
        </p:nvCxnSpPr>
        <p:spPr>
          <a:xfrm flipV="1">
            <a:off x="6469714" y="3095161"/>
            <a:ext cx="725897" cy="103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8DB756-2734-48EC-9100-32D4E005AC9C}"/>
              </a:ext>
            </a:extLst>
          </p:cNvPr>
          <p:cNvSpPr txBox="1"/>
          <p:nvPr/>
        </p:nvSpPr>
        <p:spPr>
          <a:xfrm>
            <a:off x="6482647" y="2788478"/>
            <a:ext cx="71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Velocity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3BD9D-1531-4EBB-AEB7-54A802AE0CD4}"/>
              </a:ext>
            </a:extLst>
          </p:cNvPr>
          <p:cNvGrpSpPr/>
          <p:nvPr/>
        </p:nvGrpSpPr>
        <p:grpSpPr>
          <a:xfrm>
            <a:off x="1530531" y="3017900"/>
            <a:ext cx="1600270" cy="1142611"/>
            <a:chOff x="5068453" y="3408058"/>
            <a:chExt cx="1990131" cy="14209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D95028-B638-4D8D-BFCF-A0FACBDB6A00}"/>
                </a:ext>
              </a:extLst>
            </p:cNvPr>
            <p:cNvSpPr/>
            <p:nvPr/>
          </p:nvSpPr>
          <p:spPr>
            <a:xfrm>
              <a:off x="5068453" y="3968559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1F421E-39F7-4780-81B8-0F0AB9AEE536}"/>
                </a:ext>
              </a:extLst>
            </p:cNvPr>
            <p:cNvSpPr/>
            <p:nvPr/>
          </p:nvSpPr>
          <p:spPr>
            <a:xfrm>
              <a:off x="5765876" y="469048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7B9FD-2885-4CBF-8EAF-7325C3D47EBF}"/>
                </a:ext>
              </a:extLst>
            </p:cNvPr>
            <p:cNvSpPr/>
            <p:nvPr/>
          </p:nvSpPr>
          <p:spPr>
            <a:xfrm>
              <a:off x="5617505" y="3408058"/>
              <a:ext cx="138546" cy="13854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5334E2-2A3E-4F86-A2D0-B2FD2647FE47}"/>
                </a:ext>
              </a:extLst>
            </p:cNvPr>
            <p:cNvSpPr/>
            <p:nvPr/>
          </p:nvSpPr>
          <p:spPr>
            <a:xfrm>
              <a:off x="6622135" y="4404639"/>
              <a:ext cx="138547" cy="1385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E15E72-5D58-46D1-B3E5-9F1A92F6FA16}"/>
                </a:ext>
              </a:extLst>
            </p:cNvPr>
            <p:cNvSpPr/>
            <p:nvPr/>
          </p:nvSpPr>
          <p:spPr>
            <a:xfrm>
              <a:off x="6920037" y="3699320"/>
              <a:ext cx="138547" cy="13854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587749-5D3B-4B50-8E08-880709C311A9}"/>
                </a:ext>
              </a:extLst>
            </p:cNvPr>
            <p:cNvCxnSpPr>
              <a:cxnSpLocks/>
              <a:stCxn id="15" idx="7"/>
              <a:endCxn id="17" idx="2"/>
            </p:cNvCxnSpPr>
            <p:nvPr/>
          </p:nvCxnSpPr>
          <p:spPr>
            <a:xfrm flipV="1">
              <a:off x="5186709" y="3477331"/>
              <a:ext cx="430796" cy="5115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D27256-D71A-4E87-BC2A-5FACAC865579}"/>
                </a:ext>
              </a:extLst>
            </p:cNvPr>
            <p:cNvCxnSpPr>
              <a:cxnSpLocks/>
              <a:stCxn id="16" idx="0"/>
              <a:endCxn id="17" idx="4"/>
            </p:cNvCxnSpPr>
            <p:nvPr/>
          </p:nvCxnSpPr>
          <p:spPr>
            <a:xfrm flipH="1" flipV="1">
              <a:off x="5686778" y="3546604"/>
              <a:ext cx="148371" cy="11438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0451608-B190-47E9-8FFF-5B3EFC0D48DC}"/>
                </a:ext>
              </a:extLst>
            </p:cNvPr>
            <p:cNvCxnSpPr>
              <a:cxnSpLocks/>
              <a:stCxn id="16" idx="2"/>
              <a:endCxn id="15" idx="4"/>
            </p:cNvCxnSpPr>
            <p:nvPr/>
          </p:nvCxnSpPr>
          <p:spPr>
            <a:xfrm flipH="1" flipV="1">
              <a:off x="5137726" y="4107105"/>
              <a:ext cx="628150" cy="65265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6EEF4C5-0021-4306-A7F7-0A4B2755364F}"/>
                </a:ext>
              </a:extLst>
            </p:cNvPr>
            <p:cNvCxnSpPr>
              <a:cxnSpLocks/>
              <a:stCxn id="18" idx="2"/>
              <a:endCxn id="16" idx="5"/>
            </p:cNvCxnSpPr>
            <p:nvPr/>
          </p:nvCxnSpPr>
          <p:spPr>
            <a:xfrm flipH="1">
              <a:off x="5884132" y="4473913"/>
              <a:ext cx="738003" cy="334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E5D263-3092-4545-BAA2-2DD78F1B1D44}"/>
                </a:ext>
              </a:extLst>
            </p:cNvPr>
            <p:cNvCxnSpPr>
              <a:cxnSpLocks/>
              <a:stCxn id="18" idx="2"/>
              <a:endCxn id="15" idx="5"/>
            </p:cNvCxnSpPr>
            <p:nvPr/>
          </p:nvCxnSpPr>
          <p:spPr>
            <a:xfrm flipH="1" flipV="1">
              <a:off x="5186709" y="4086815"/>
              <a:ext cx="1435426" cy="387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E59C555-DB68-4D12-939F-AB41A1A19DA7}"/>
                </a:ext>
              </a:extLst>
            </p:cNvPr>
            <p:cNvCxnSpPr>
              <a:cxnSpLocks/>
              <a:stCxn id="18" idx="1"/>
              <a:endCxn id="17" idx="5"/>
            </p:cNvCxnSpPr>
            <p:nvPr/>
          </p:nvCxnSpPr>
          <p:spPr>
            <a:xfrm flipH="1" flipV="1">
              <a:off x="5735761" y="3526314"/>
              <a:ext cx="906664" cy="898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222DB84-D370-422C-9AA8-5EBAE7AB0F01}"/>
                </a:ext>
              </a:extLst>
            </p:cNvPr>
            <p:cNvCxnSpPr>
              <a:cxnSpLocks/>
              <a:stCxn id="19" idx="3"/>
              <a:endCxn id="17" idx="6"/>
            </p:cNvCxnSpPr>
            <p:nvPr/>
          </p:nvCxnSpPr>
          <p:spPr>
            <a:xfrm flipH="1" flipV="1">
              <a:off x="5756051" y="3477331"/>
              <a:ext cx="1184276" cy="340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91A2E8B-FD1C-48C9-B7B6-291AA349D464}"/>
                </a:ext>
              </a:extLst>
            </p:cNvPr>
            <p:cNvCxnSpPr>
              <a:cxnSpLocks/>
              <a:stCxn id="19" idx="3"/>
              <a:endCxn id="15" idx="6"/>
            </p:cNvCxnSpPr>
            <p:nvPr/>
          </p:nvCxnSpPr>
          <p:spPr>
            <a:xfrm flipH="1">
              <a:off x="5206999" y="3817577"/>
              <a:ext cx="1733328" cy="220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4F3EE8A-D320-4B2B-A3EE-71D0ED29FFE4}"/>
                </a:ext>
              </a:extLst>
            </p:cNvPr>
            <p:cNvCxnSpPr>
              <a:cxnSpLocks/>
              <a:stCxn id="19" idx="3"/>
              <a:endCxn id="16" idx="7"/>
            </p:cNvCxnSpPr>
            <p:nvPr/>
          </p:nvCxnSpPr>
          <p:spPr>
            <a:xfrm flipH="1">
              <a:off x="5884134" y="3817576"/>
              <a:ext cx="1056193" cy="893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24E87A-C4BD-44AC-AAE3-A028F26C4D69}"/>
              </a:ext>
            </a:extLst>
          </p:cNvPr>
          <p:cNvGrpSpPr/>
          <p:nvPr/>
        </p:nvGrpSpPr>
        <p:grpSpPr>
          <a:xfrm>
            <a:off x="8896763" y="2661292"/>
            <a:ext cx="1581140" cy="942147"/>
            <a:chOff x="9134072" y="1962758"/>
            <a:chExt cx="1581140" cy="94214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131401-8FB3-4272-B369-BFA7F932D463}"/>
                </a:ext>
              </a:extLst>
            </p:cNvPr>
            <p:cNvSpPr/>
            <p:nvPr/>
          </p:nvSpPr>
          <p:spPr>
            <a:xfrm>
              <a:off x="9134072" y="2169916"/>
              <a:ext cx="952317" cy="208660"/>
            </a:xfrm>
            <a:custGeom>
              <a:avLst/>
              <a:gdLst>
                <a:gd name="connsiteX0" fmla="*/ 0 w 1043709"/>
                <a:gd name="connsiteY0" fmla="*/ 31234 h 243670"/>
                <a:gd name="connsiteX1" fmla="*/ 341746 w 1043709"/>
                <a:gd name="connsiteY1" fmla="*/ 95888 h 243670"/>
                <a:gd name="connsiteX2" fmla="*/ 646546 w 1043709"/>
                <a:gd name="connsiteY2" fmla="*/ 3524 h 243670"/>
                <a:gd name="connsiteX3" fmla="*/ 1043709 w 1043709"/>
                <a:gd name="connsiteY3" fmla="*/ 243670 h 24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709" h="243670">
                  <a:moveTo>
                    <a:pt x="0" y="31234"/>
                  </a:moveTo>
                  <a:cubicBezTo>
                    <a:pt x="116994" y="65870"/>
                    <a:pt x="233988" y="100506"/>
                    <a:pt x="341746" y="95888"/>
                  </a:cubicBezTo>
                  <a:cubicBezTo>
                    <a:pt x="449504" y="91270"/>
                    <a:pt x="529552" y="-21106"/>
                    <a:pt x="646546" y="3524"/>
                  </a:cubicBezTo>
                  <a:cubicBezTo>
                    <a:pt x="763540" y="28154"/>
                    <a:pt x="955964" y="214422"/>
                    <a:pt x="1043709" y="243670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AFA6DD9-9AB4-49CE-B4F9-6D7B5091941B}"/>
                </a:ext>
              </a:extLst>
            </p:cNvPr>
            <p:cNvSpPr/>
            <p:nvPr/>
          </p:nvSpPr>
          <p:spPr>
            <a:xfrm>
              <a:off x="10054787" y="2341531"/>
              <a:ext cx="126414" cy="1186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6EBC5AE-04D6-417D-97B7-819078BA81DD}"/>
                </a:ext>
              </a:extLst>
            </p:cNvPr>
            <p:cNvSpPr/>
            <p:nvPr/>
          </p:nvSpPr>
          <p:spPr>
            <a:xfrm>
              <a:off x="9236846" y="1962758"/>
              <a:ext cx="969172" cy="171559"/>
            </a:xfrm>
            <a:custGeom>
              <a:avLst/>
              <a:gdLst>
                <a:gd name="connsiteX0" fmla="*/ 0 w 1062182"/>
                <a:gd name="connsiteY0" fmla="*/ 148310 h 200345"/>
                <a:gd name="connsiteX1" fmla="*/ 277091 w 1062182"/>
                <a:gd name="connsiteY1" fmla="*/ 528 h 200345"/>
                <a:gd name="connsiteX2" fmla="*/ 822037 w 1062182"/>
                <a:gd name="connsiteY2" fmla="*/ 194491 h 200345"/>
                <a:gd name="connsiteX3" fmla="*/ 1062182 w 1062182"/>
                <a:gd name="connsiteY3" fmla="*/ 139073 h 20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182" h="200345">
                  <a:moveTo>
                    <a:pt x="0" y="148310"/>
                  </a:moveTo>
                  <a:cubicBezTo>
                    <a:pt x="70042" y="70570"/>
                    <a:pt x="140085" y="-7169"/>
                    <a:pt x="277091" y="528"/>
                  </a:cubicBezTo>
                  <a:cubicBezTo>
                    <a:pt x="414097" y="8225"/>
                    <a:pt x="691189" y="171400"/>
                    <a:pt x="822037" y="194491"/>
                  </a:cubicBezTo>
                  <a:cubicBezTo>
                    <a:pt x="952885" y="217582"/>
                    <a:pt x="959043" y="166782"/>
                    <a:pt x="1062182" y="139073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BCE2E44-8920-4E41-A713-BA8AC4162AAD}"/>
                </a:ext>
              </a:extLst>
            </p:cNvPr>
            <p:cNvSpPr/>
            <p:nvPr/>
          </p:nvSpPr>
          <p:spPr>
            <a:xfrm>
              <a:off x="10178839" y="1971304"/>
              <a:ext cx="126414" cy="1186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9485C9-3714-4E62-ACD0-F10E8F846EAA}"/>
                </a:ext>
              </a:extLst>
            </p:cNvPr>
            <p:cNvSpPr/>
            <p:nvPr/>
          </p:nvSpPr>
          <p:spPr>
            <a:xfrm>
              <a:off x="10403694" y="2610238"/>
              <a:ext cx="126414" cy="11864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53B3B41-61F9-4FED-BF19-6E9E9C6EA0B1}"/>
                </a:ext>
              </a:extLst>
            </p:cNvPr>
            <p:cNvSpPr/>
            <p:nvPr/>
          </p:nvSpPr>
          <p:spPr>
            <a:xfrm>
              <a:off x="9466782" y="2672975"/>
              <a:ext cx="977599" cy="231930"/>
            </a:xfrm>
            <a:custGeom>
              <a:avLst/>
              <a:gdLst>
                <a:gd name="connsiteX0" fmla="*/ 0 w 1071418"/>
                <a:gd name="connsiteY0" fmla="*/ 120073 h 270845"/>
                <a:gd name="connsiteX1" fmla="*/ 304800 w 1071418"/>
                <a:gd name="connsiteY1" fmla="*/ 267855 h 270845"/>
                <a:gd name="connsiteX2" fmla="*/ 1071418 w 1071418"/>
                <a:gd name="connsiteY2" fmla="*/ 0 h 2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1418" h="270845">
                  <a:moveTo>
                    <a:pt x="0" y="120073"/>
                  </a:moveTo>
                  <a:cubicBezTo>
                    <a:pt x="63115" y="203970"/>
                    <a:pt x="126230" y="287867"/>
                    <a:pt x="304800" y="267855"/>
                  </a:cubicBezTo>
                  <a:cubicBezTo>
                    <a:pt x="483370" y="247843"/>
                    <a:pt x="937491" y="9236"/>
                    <a:pt x="1071418" y="0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5668D39-7A10-4066-9B01-ACEA9A87A54D}"/>
                </a:ext>
              </a:extLst>
            </p:cNvPr>
            <p:cNvSpPr/>
            <p:nvPr/>
          </p:nvSpPr>
          <p:spPr>
            <a:xfrm>
              <a:off x="9590979" y="2333743"/>
              <a:ext cx="396096" cy="3717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B05D03-F28E-4D5C-B26C-E7127E38454A}"/>
                </a:ext>
              </a:extLst>
            </p:cNvPr>
            <p:cNvSpPr/>
            <p:nvPr/>
          </p:nvSpPr>
          <p:spPr>
            <a:xfrm>
              <a:off x="10394689" y="2329397"/>
              <a:ext cx="99385" cy="93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E1D143B-DB36-4C1B-8D49-6FFDBEDF5A9D}"/>
                </a:ext>
              </a:extLst>
            </p:cNvPr>
            <p:cNvSpPr/>
            <p:nvPr/>
          </p:nvSpPr>
          <p:spPr>
            <a:xfrm>
              <a:off x="10368643" y="2125112"/>
              <a:ext cx="126414" cy="118639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C4D3E83-15CC-4420-9015-44FBC22C4CBC}"/>
                </a:ext>
              </a:extLst>
            </p:cNvPr>
            <p:cNvSpPr/>
            <p:nvPr/>
          </p:nvSpPr>
          <p:spPr>
            <a:xfrm>
              <a:off x="10588798" y="2419813"/>
              <a:ext cx="126414" cy="118639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4991E60-F96B-440D-9932-1EF73B933E08}"/>
                </a:ext>
              </a:extLst>
            </p:cNvPr>
            <p:cNvSpPr/>
            <p:nvPr/>
          </p:nvSpPr>
          <p:spPr>
            <a:xfrm>
              <a:off x="10271032" y="2464436"/>
              <a:ext cx="126414" cy="118639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CB35556-84A1-442E-A0B9-2482EDD4E477}"/>
                </a:ext>
              </a:extLst>
            </p:cNvPr>
            <p:cNvSpPr/>
            <p:nvPr/>
          </p:nvSpPr>
          <p:spPr>
            <a:xfrm>
              <a:off x="10293531" y="2046514"/>
              <a:ext cx="98653" cy="104503"/>
            </a:xfrm>
            <a:custGeom>
              <a:avLst/>
              <a:gdLst>
                <a:gd name="connsiteX0" fmla="*/ 0 w 98653"/>
                <a:gd name="connsiteY0" fmla="*/ 0 h 104503"/>
                <a:gd name="connsiteX1" fmla="*/ 95795 w 98653"/>
                <a:gd name="connsiteY1" fmla="*/ 78377 h 104503"/>
                <a:gd name="connsiteX2" fmla="*/ 95795 w 98653"/>
                <a:gd name="connsiteY2" fmla="*/ 104503 h 10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53" h="104503">
                  <a:moveTo>
                    <a:pt x="0" y="0"/>
                  </a:moveTo>
                  <a:cubicBezTo>
                    <a:pt x="39914" y="30480"/>
                    <a:pt x="79829" y="60960"/>
                    <a:pt x="95795" y="78377"/>
                  </a:cubicBezTo>
                  <a:cubicBezTo>
                    <a:pt x="111761" y="95794"/>
                    <a:pt x="53704" y="91440"/>
                    <a:pt x="95795" y="104503"/>
                  </a:cubicBezTo>
                </a:path>
              </a:pathLst>
            </a:custGeom>
            <a:ln w="19050"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994297-9E09-4612-890C-6F79EAA68B51}"/>
                </a:ext>
              </a:extLst>
            </p:cNvPr>
            <p:cNvSpPr/>
            <p:nvPr/>
          </p:nvSpPr>
          <p:spPr>
            <a:xfrm>
              <a:off x="10186843" y="2448652"/>
              <a:ext cx="51771" cy="60960"/>
            </a:xfrm>
            <a:custGeom>
              <a:avLst/>
              <a:gdLst>
                <a:gd name="connsiteX0" fmla="*/ 8228 w 51771"/>
                <a:gd name="connsiteY0" fmla="*/ 0 h 60960"/>
                <a:gd name="connsiteX1" fmla="*/ 51771 w 51771"/>
                <a:gd name="connsiteY1" fmla="*/ 6096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771" h="60960">
                  <a:moveTo>
                    <a:pt x="8228" y="0"/>
                  </a:moveTo>
                  <a:cubicBezTo>
                    <a:pt x="-2658" y="5080"/>
                    <a:pt x="-13543" y="10160"/>
                    <a:pt x="51771" y="60960"/>
                  </a:cubicBezTo>
                </a:path>
              </a:pathLst>
            </a:custGeom>
            <a:ln w="19050"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106A54-C749-489E-94B2-120AA1385976}"/>
                </a:ext>
              </a:extLst>
            </p:cNvPr>
            <p:cNvSpPr/>
            <p:nvPr/>
          </p:nvSpPr>
          <p:spPr>
            <a:xfrm>
              <a:off x="10534650" y="2547938"/>
              <a:ext cx="78581" cy="76200"/>
            </a:xfrm>
            <a:custGeom>
              <a:avLst/>
              <a:gdLst>
                <a:gd name="connsiteX0" fmla="*/ 0 w 78581"/>
                <a:gd name="connsiteY0" fmla="*/ 76200 h 76200"/>
                <a:gd name="connsiteX1" fmla="*/ 57150 w 78581"/>
                <a:gd name="connsiteY1" fmla="*/ 61912 h 76200"/>
                <a:gd name="connsiteX2" fmla="*/ 78581 w 78581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76200">
                  <a:moveTo>
                    <a:pt x="0" y="76200"/>
                  </a:moveTo>
                  <a:cubicBezTo>
                    <a:pt x="22026" y="75406"/>
                    <a:pt x="44053" y="74612"/>
                    <a:pt x="57150" y="61912"/>
                  </a:cubicBezTo>
                  <a:cubicBezTo>
                    <a:pt x="70247" y="49212"/>
                    <a:pt x="73422" y="794"/>
                    <a:pt x="78581" y="0"/>
                  </a:cubicBezTo>
                </a:path>
              </a:pathLst>
            </a:custGeom>
            <a:ln w="19050"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1945C5-B8C6-4EAE-A80D-341A86033648}"/>
              </a:ext>
            </a:extLst>
          </p:cNvPr>
          <p:cNvGrpSpPr/>
          <p:nvPr/>
        </p:nvGrpSpPr>
        <p:grpSpPr>
          <a:xfrm>
            <a:off x="1706692" y="1940818"/>
            <a:ext cx="1396036" cy="942147"/>
            <a:chOff x="9093385" y="3915374"/>
            <a:chExt cx="1396036" cy="9421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2B821FC-793D-425B-AA85-79A206E26B54}"/>
                </a:ext>
              </a:extLst>
            </p:cNvPr>
            <p:cNvSpPr/>
            <p:nvPr/>
          </p:nvSpPr>
          <p:spPr>
            <a:xfrm>
              <a:off x="9093385" y="4122532"/>
              <a:ext cx="952317" cy="208660"/>
            </a:xfrm>
            <a:custGeom>
              <a:avLst/>
              <a:gdLst>
                <a:gd name="connsiteX0" fmla="*/ 0 w 1043709"/>
                <a:gd name="connsiteY0" fmla="*/ 31234 h 243670"/>
                <a:gd name="connsiteX1" fmla="*/ 341746 w 1043709"/>
                <a:gd name="connsiteY1" fmla="*/ 95888 h 243670"/>
                <a:gd name="connsiteX2" fmla="*/ 646546 w 1043709"/>
                <a:gd name="connsiteY2" fmla="*/ 3524 h 243670"/>
                <a:gd name="connsiteX3" fmla="*/ 1043709 w 1043709"/>
                <a:gd name="connsiteY3" fmla="*/ 243670 h 24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709" h="243670">
                  <a:moveTo>
                    <a:pt x="0" y="31234"/>
                  </a:moveTo>
                  <a:cubicBezTo>
                    <a:pt x="116994" y="65870"/>
                    <a:pt x="233988" y="100506"/>
                    <a:pt x="341746" y="95888"/>
                  </a:cubicBezTo>
                  <a:cubicBezTo>
                    <a:pt x="449504" y="91270"/>
                    <a:pt x="529552" y="-21106"/>
                    <a:pt x="646546" y="3524"/>
                  </a:cubicBezTo>
                  <a:cubicBezTo>
                    <a:pt x="763540" y="28154"/>
                    <a:pt x="955964" y="214422"/>
                    <a:pt x="1043709" y="243670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B75FD0-3BB2-470A-A0E4-ED5AB2276738}"/>
                </a:ext>
              </a:extLst>
            </p:cNvPr>
            <p:cNvSpPr/>
            <p:nvPr/>
          </p:nvSpPr>
          <p:spPr>
            <a:xfrm>
              <a:off x="10014100" y="4294147"/>
              <a:ext cx="126414" cy="118640"/>
            </a:xfrm>
            <a:prstGeom prst="ellipse">
              <a:avLst/>
            </a:prstGeom>
            <a:solidFill>
              <a:srgbClr val="70AD47"/>
            </a:solidFill>
            <a:ln w="127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C57AC0F-5F1B-48B1-B978-883947A8F371}"/>
                </a:ext>
              </a:extLst>
            </p:cNvPr>
            <p:cNvSpPr/>
            <p:nvPr/>
          </p:nvSpPr>
          <p:spPr>
            <a:xfrm>
              <a:off x="9196159" y="3915374"/>
              <a:ext cx="969172" cy="171559"/>
            </a:xfrm>
            <a:custGeom>
              <a:avLst/>
              <a:gdLst>
                <a:gd name="connsiteX0" fmla="*/ 0 w 1062182"/>
                <a:gd name="connsiteY0" fmla="*/ 148310 h 200345"/>
                <a:gd name="connsiteX1" fmla="*/ 277091 w 1062182"/>
                <a:gd name="connsiteY1" fmla="*/ 528 h 200345"/>
                <a:gd name="connsiteX2" fmla="*/ 822037 w 1062182"/>
                <a:gd name="connsiteY2" fmla="*/ 194491 h 200345"/>
                <a:gd name="connsiteX3" fmla="*/ 1062182 w 1062182"/>
                <a:gd name="connsiteY3" fmla="*/ 139073 h 20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182" h="200345">
                  <a:moveTo>
                    <a:pt x="0" y="148310"/>
                  </a:moveTo>
                  <a:cubicBezTo>
                    <a:pt x="70042" y="70570"/>
                    <a:pt x="140085" y="-7169"/>
                    <a:pt x="277091" y="528"/>
                  </a:cubicBezTo>
                  <a:cubicBezTo>
                    <a:pt x="414097" y="8225"/>
                    <a:pt x="691189" y="171400"/>
                    <a:pt x="822037" y="194491"/>
                  </a:cubicBezTo>
                  <a:cubicBezTo>
                    <a:pt x="952885" y="217582"/>
                    <a:pt x="959043" y="166782"/>
                    <a:pt x="1062182" y="139073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01628E9-FAF1-46AA-8339-9ACF765B59BA}"/>
                </a:ext>
              </a:extLst>
            </p:cNvPr>
            <p:cNvSpPr/>
            <p:nvPr/>
          </p:nvSpPr>
          <p:spPr>
            <a:xfrm>
              <a:off x="10138152" y="3923920"/>
              <a:ext cx="126414" cy="118640"/>
            </a:xfrm>
            <a:prstGeom prst="ellipse">
              <a:avLst/>
            </a:prstGeom>
            <a:solidFill>
              <a:srgbClr val="70AD47"/>
            </a:solidFill>
            <a:ln w="127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70FE0BE-1C6F-463E-A20D-B8700523F515}"/>
                </a:ext>
              </a:extLst>
            </p:cNvPr>
            <p:cNvSpPr/>
            <p:nvPr/>
          </p:nvSpPr>
          <p:spPr>
            <a:xfrm>
              <a:off x="9426095" y="4625591"/>
              <a:ext cx="977599" cy="231930"/>
            </a:xfrm>
            <a:custGeom>
              <a:avLst/>
              <a:gdLst>
                <a:gd name="connsiteX0" fmla="*/ 0 w 1071418"/>
                <a:gd name="connsiteY0" fmla="*/ 120073 h 270845"/>
                <a:gd name="connsiteX1" fmla="*/ 304800 w 1071418"/>
                <a:gd name="connsiteY1" fmla="*/ 267855 h 270845"/>
                <a:gd name="connsiteX2" fmla="*/ 1071418 w 1071418"/>
                <a:gd name="connsiteY2" fmla="*/ 0 h 2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1418" h="270845">
                  <a:moveTo>
                    <a:pt x="0" y="120073"/>
                  </a:moveTo>
                  <a:cubicBezTo>
                    <a:pt x="63115" y="203970"/>
                    <a:pt x="126230" y="287867"/>
                    <a:pt x="304800" y="267855"/>
                  </a:cubicBezTo>
                  <a:cubicBezTo>
                    <a:pt x="483370" y="247843"/>
                    <a:pt x="937491" y="9236"/>
                    <a:pt x="1071418" y="0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942BBAF-DE6F-440C-9260-2B472FC50E6D}"/>
                </a:ext>
              </a:extLst>
            </p:cNvPr>
            <p:cNvSpPr/>
            <p:nvPr/>
          </p:nvSpPr>
          <p:spPr>
            <a:xfrm>
              <a:off x="9550292" y="4286359"/>
              <a:ext cx="396096" cy="3717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EB0968C-CBD2-4979-B445-1D1B6672FE4F}"/>
                </a:ext>
              </a:extLst>
            </p:cNvPr>
            <p:cNvSpPr/>
            <p:nvPr/>
          </p:nvSpPr>
          <p:spPr>
            <a:xfrm>
              <a:off x="10354002" y="4282013"/>
              <a:ext cx="99385" cy="93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A9E2C8-E055-4698-BEC6-F6AF62C727A9}"/>
                </a:ext>
              </a:extLst>
            </p:cNvPr>
            <p:cNvSpPr/>
            <p:nvPr/>
          </p:nvSpPr>
          <p:spPr>
            <a:xfrm>
              <a:off x="10363007" y="4562854"/>
              <a:ext cx="126414" cy="118640"/>
            </a:xfrm>
            <a:prstGeom prst="ellipse">
              <a:avLst/>
            </a:prstGeom>
            <a:solidFill>
              <a:srgbClr val="70AD47"/>
            </a:solidFill>
            <a:ln w="127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F47882F-9CEF-4499-AFDF-AB2198E79AF5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8482741" y="3095160"/>
            <a:ext cx="39496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B092A95-B3C0-4999-B6C5-DAA6D23B2753}"/>
              </a:ext>
            </a:extLst>
          </p:cNvPr>
          <p:cNvSpPr txBox="1"/>
          <p:nvPr/>
        </p:nvSpPr>
        <p:spPr>
          <a:xfrm>
            <a:off x="9065591" y="3698846"/>
            <a:ext cx="13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Updated states in the simulator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6C4366-CC1F-44B4-9412-4809C6EF58DA}"/>
              </a:ext>
            </a:extLst>
          </p:cNvPr>
          <p:cNvSpPr txBox="1"/>
          <p:nvPr/>
        </p:nvSpPr>
        <p:spPr>
          <a:xfrm>
            <a:off x="5495703" y="2788477"/>
            <a:ext cx="71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Predict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724E0C29-4E76-44BE-A54B-869C4DA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6" y="107255"/>
            <a:ext cx="10515600" cy="1325563"/>
          </a:xfrm>
        </p:spPr>
        <p:txBody>
          <a:bodyPr/>
          <a:lstStyle/>
          <a:p>
            <a:r>
              <a:rPr lang="en-US" dirty="0"/>
              <a:t>System Architecture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81CF58-8BA6-41AA-84EE-8EB2EBEB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F8FE-169D-4C0D-AFEB-EBC8A59A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-50921"/>
            <a:ext cx="10515600" cy="1325563"/>
          </a:xfrm>
        </p:spPr>
        <p:txBody>
          <a:bodyPr/>
          <a:lstStyle/>
          <a:p>
            <a:r>
              <a:rPr lang="en-US" dirty="0"/>
              <a:t>Results on direct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6B303-C47F-4FEB-B7F9-48301090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B16FFBC-3BE8-43B2-B7C4-900D1B58F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4" y="1086340"/>
            <a:ext cx="3216486" cy="3832631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7532BC4-D267-4598-908E-E1330A54A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89" y="1086340"/>
            <a:ext cx="3256688" cy="383263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DD8282D-A99C-4EEE-9F45-E574E75D2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66" y="1086340"/>
            <a:ext cx="3242995" cy="3832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C043AF-1D84-4089-86FC-CD700545CEFA}"/>
              </a:ext>
            </a:extLst>
          </p:cNvPr>
          <p:cNvSpPr txBox="1"/>
          <p:nvPr/>
        </p:nvSpPr>
        <p:spPr>
          <a:xfrm>
            <a:off x="397926" y="5225234"/>
            <a:ext cx="9270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The GNN based controller is capable of controlling drones directly after </a:t>
            </a:r>
          </a:p>
          <a:p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Imitation Learning training</a:t>
            </a:r>
          </a:p>
        </p:txBody>
      </p:sp>
    </p:spTree>
    <p:extLst>
      <p:ext uri="{BB962C8B-B14F-4D97-AF65-F5344CB8AC3E}">
        <p14:creationId xmlns:p14="http://schemas.microsoft.com/office/powerpoint/2010/main" val="3321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9CBA6-BD26-49F6-8468-4CCFF89A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football ball on a blue and white checkered surface&#10;&#10;Description automatically generated with medium confidence">
            <a:extLst>
              <a:ext uri="{FF2B5EF4-FFF2-40B4-BE49-F238E27FC236}">
                <a16:creationId xmlns:a16="http://schemas.microsoft.com/office/drawing/2014/main" id="{3E26559F-EA5D-4AD1-9BFD-584DD7A6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6" y="404780"/>
            <a:ext cx="4696572" cy="5583873"/>
          </a:xfrm>
          <a:prstGeom prst="rect">
            <a:avLst/>
          </a:prstGeom>
        </p:spPr>
      </p:pic>
      <p:pic>
        <p:nvPicPr>
          <p:cNvPr id="8" name="Picture 7" descr="A close-up of a tile floor&#10;&#10;Description automatically generated with medium confidence">
            <a:extLst>
              <a:ext uri="{FF2B5EF4-FFF2-40B4-BE49-F238E27FC236}">
                <a16:creationId xmlns:a16="http://schemas.microsoft.com/office/drawing/2014/main" id="{8AEAA83C-C180-453A-8CBF-A6468D2C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93" y="404780"/>
            <a:ext cx="4711871" cy="55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7BED5-B876-4B25-8117-BA7311C1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Warehouse roboter robot GIF - Find on GIFER">
            <a:extLst>
              <a:ext uri="{FF2B5EF4-FFF2-40B4-BE49-F238E27FC236}">
                <a16:creationId xmlns:a16="http://schemas.microsoft.com/office/drawing/2014/main" id="{8D85BACE-F87C-4D96-A219-766ED30473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1" y="652281"/>
            <a:ext cx="4174021" cy="23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10 Delivery Robots Startups">
            <a:extLst>
              <a:ext uri="{FF2B5EF4-FFF2-40B4-BE49-F238E27FC236}">
                <a16:creationId xmlns:a16="http://schemas.microsoft.com/office/drawing/2014/main" id="{8A54FD9B-1CF8-4405-B9AC-5934FAF3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45" y="552470"/>
            <a:ext cx="3812564" cy="25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ne Delivery GIF by nakedwines.com - Find &amp; Share on GIPHY">
            <a:extLst>
              <a:ext uri="{FF2B5EF4-FFF2-40B4-BE49-F238E27FC236}">
                <a16:creationId xmlns:a16="http://schemas.microsoft.com/office/drawing/2014/main" id="{9649025C-4246-4D07-9887-93F86E6018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1" y="3713000"/>
            <a:ext cx="4163713" cy="234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me - GalaDrone.Show - Drone Light show indoor and outdoor">
            <a:extLst>
              <a:ext uri="{FF2B5EF4-FFF2-40B4-BE49-F238E27FC236}">
                <a16:creationId xmlns:a16="http://schemas.microsoft.com/office/drawing/2014/main" id="{F074F379-3100-482C-807C-FAC914BB88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18" y="3713000"/>
            <a:ext cx="3942400" cy="234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57171-F153-4282-A761-E3A8A530AC8C}"/>
              </a:ext>
            </a:extLst>
          </p:cNvPr>
          <p:cNvSpPr txBox="1"/>
          <p:nvPr/>
        </p:nvSpPr>
        <p:spPr>
          <a:xfrm>
            <a:off x="1903307" y="3059668"/>
            <a:ext cx="191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Warehouse robots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901539-5834-4013-B5C7-D19883217E3E}"/>
              </a:ext>
            </a:extLst>
          </p:cNvPr>
          <p:cNvSpPr txBox="1"/>
          <p:nvPr/>
        </p:nvSpPr>
        <p:spPr>
          <a:xfrm>
            <a:off x="7652004" y="3193037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Delivery robots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79AB8-036C-4388-9F4E-439F588516BA}"/>
              </a:ext>
            </a:extLst>
          </p:cNvPr>
          <p:cNvSpPr txBox="1"/>
          <p:nvPr/>
        </p:nvSpPr>
        <p:spPr>
          <a:xfrm>
            <a:off x="1929987" y="6154422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Delivery drones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A81EA-5320-4E02-AA62-E17A3A895624}"/>
              </a:ext>
            </a:extLst>
          </p:cNvPr>
          <p:cNvSpPr txBox="1"/>
          <p:nvPr/>
        </p:nvSpPr>
        <p:spPr>
          <a:xfrm>
            <a:off x="7652004" y="6161575"/>
            <a:ext cx="239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Drone light show (Intel)</a:t>
            </a:r>
          </a:p>
        </p:txBody>
      </p:sp>
    </p:spTree>
    <p:extLst>
      <p:ext uri="{BB962C8B-B14F-4D97-AF65-F5344CB8AC3E}">
        <p14:creationId xmlns:p14="http://schemas.microsoft.com/office/powerpoint/2010/main" val="364685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CF3D-6002-431A-B720-17732DC7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95"/>
            <a:ext cx="10515600" cy="1325563"/>
          </a:xfrm>
        </p:spPr>
        <p:txBody>
          <a:bodyPr/>
          <a:lstStyle/>
          <a:p>
            <a:r>
              <a:rPr lang="en-US" dirty="0"/>
              <a:t>Parameter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C69ED-B2E8-446F-A388-745E0F52C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337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Important to adjust key parameters between Boids trajectories and PyBullet simulator</a:t>
            </a:r>
          </a:p>
          <a:p>
            <a:r>
              <a:rPr lang="en-US" sz="2400" dirty="0"/>
              <a:t>Importance of stepping frequency</a:t>
            </a:r>
          </a:p>
          <a:p>
            <a:pPr lvl="1"/>
            <a:r>
              <a:rPr lang="en-US" sz="2000" dirty="0"/>
              <a:t>Low frequency in Boids trajectory captures same behaviors in fewer steps</a:t>
            </a:r>
          </a:p>
          <a:p>
            <a:r>
              <a:rPr lang="en-US" sz="2400" dirty="0"/>
              <a:t>Avoiding collisions in PyBullet simulator by adjusting size</a:t>
            </a:r>
          </a:p>
          <a:p>
            <a:pPr lvl="1"/>
            <a:r>
              <a:rPr lang="en-US" sz="2000" dirty="0"/>
              <a:t>Size of </a:t>
            </a:r>
            <a:r>
              <a:rPr lang="en-US" sz="2000" dirty="0" err="1"/>
              <a:t>boid</a:t>
            </a:r>
            <a:r>
              <a:rPr lang="en-US" sz="2000" dirty="0"/>
              <a:t> in training data is kept high since size is more of a “comfortable distance” for the Boids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26941-A7D7-4D7F-A1F4-40743765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1097C-F50D-4B0D-B146-55A97559B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90" y="1224627"/>
            <a:ext cx="6093895" cy="2368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71BCBE-5BD5-4ACA-B6EF-E975B4C4A4AE}"/>
              </a:ext>
            </a:extLst>
          </p:cNvPr>
          <p:cNvSpPr/>
          <p:nvPr/>
        </p:nvSpPr>
        <p:spPr>
          <a:xfrm>
            <a:off x="5757332" y="3125893"/>
            <a:ext cx="961813" cy="467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36 steps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F9335D-DF24-442F-BA47-B778856FE8F2}"/>
              </a:ext>
            </a:extLst>
          </p:cNvPr>
          <p:cNvSpPr/>
          <p:nvPr/>
        </p:nvSpPr>
        <p:spPr>
          <a:xfrm>
            <a:off x="7887545" y="3125893"/>
            <a:ext cx="1066801" cy="467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575 steps</a:t>
            </a:r>
          </a:p>
        </p:txBody>
      </p:sp>
    </p:spTree>
    <p:extLst>
      <p:ext uri="{BB962C8B-B14F-4D97-AF65-F5344CB8AC3E}">
        <p14:creationId xmlns:p14="http://schemas.microsoft.com/office/powerpoint/2010/main" val="17143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68EA-7D04-413C-B4AA-7FAEA73B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93" y="-71782"/>
            <a:ext cx="10515600" cy="1325563"/>
          </a:xfrm>
        </p:spPr>
        <p:txBody>
          <a:bodyPr/>
          <a:lstStyle/>
          <a:p>
            <a:r>
              <a:rPr lang="en-US" dirty="0"/>
              <a:t>Reward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FCF59-36FF-4410-8278-7351AB6B1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40" y="955826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To quantify the performance of the drones in the simulator, following reward function is used: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835F3-C923-473C-B9C4-1FBA65B9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59A9E-F93B-4207-91CF-D9483E03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93" y="3161651"/>
            <a:ext cx="9855200" cy="1896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B79FF3-2F09-4E78-B4BD-FCADC6AEFCAB}"/>
              </a:ext>
            </a:extLst>
          </p:cNvPr>
          <p:cNvSpPr/>
          <p:nvPr/>
        </p:nvSpPr>
        <p:spPr>
          <a:xfrm>
            <a:off x="10056707" y="4570001"/>
            <a:ext cx="839893" cy="48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7088B5-87BD-4B87-90EB-0C2A0CD7AC88}"/>
              </a:ext>
            </a:extLst>
          </p:cNvPr>
          <p:cNvCxnSpPr>
            <a:cxnSpLocks/>
          </p:cNvCxnSpPr>
          <p:nvPr/>
        </p:nvCxnSpPr>
        <p:spPr>
          <a:xfrm flipV="1">
            <a:off x="2790613" y="2993812"/>
            <a:ext cx="0" cy="435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C6D655-8351-40DD-A265-102DEFFA6344}"/>
              </a:ext>
            </a:extLst>
          </p:cNvPr>
          <p:cNvSpPr txBox="1"/>
          <p:nvPr/>
        </p:nvSpPr>
        <p:spPr>
          <a:xfrm>
            <a:off x="1639147" y="2607535"/>
            <a:ext cx="251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Large cost for collision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513BB-24CB-4F77-B2D2-A81ABDF0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961" y="5440838"/>
            <a:ext cx="4708287" cy="1098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729E1C-4204-442C-ABB4-6F16983540FC}"/>
                  </a:ext>
                </a:extLst>
              </p:cNvPr>
              <p:cNvSpPr txBox="1"/>
              <p:nvPr/>
            </p:nvSpPr>
            <p:spPr>
              <a:xfrm>
                <a:off x="8207586" y="5630723"/>
                <a:ext cx="25129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𝜌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𝛽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𝛾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tamaran" panose="00000500000000000000" pitchFamily="2" charset="0"/>
                        </a:rPr>
                        <m:t>&gt;0</m:t>
                      </m:r>
                    </m:oMath>
                  </m:oMathPara>
                </a14:m>
                <a:endParaRPr lang="en-US" sz="2000" dirty="0">
                  <a:latin typeface="Catamaran" panose="00000500000000000000" pitchFamily="2" charset="0"/>
                  <a:cs typeface="Catamaran" panose="00000500000000000000" pitchFamily="2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729E1C-4204-442C-ABB4-6F1698354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586" y="5630723"/>
                <a:ext cx="2512905" cy="400110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1A4D046-07AD-42A2-933B-3EFA70758409}"/>
              </a:ext>
            </a:extLst>
          </p:cNvPr>
          <p:cNvCxnSpPr/>
          <p:nvPr/>
        </p:nvCxnSpPr>
        <p:spPr>
          <a:xfrm rot="10800000" flipV="1">
            <a:off x="2214880" y="4570000"/>
            <a:ext cx="1442720" cy="487965"/>
          </a:xfrm>
          <a:prstGeom prst="bentConnector3">
            <a:avLst>
              <a:gd name="adj1" fmla="val 117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EE835E-1D28-4AF8-9066-38CE32CAA320}"/>
                  </a:ext>
                </a:extLst>
              </p:cNvPr>
              <p:cNvSpPr txBox="1"/>
              <p:nvPr/>
            </p:nvSpPr>
            <p:spPr>
              <a:xfrm>
                <a:off x="277708" y="4837349"/>
                <a:ext cx="25129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Distance between</a:t>
                </a:r>
              </a:p>
              <a:p>
                <a:r>
                  <a:rPr lang="en-US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Drone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𝑖</m:t>
                    </m:r>
                  </m:oMath>
                </a14:m>
                <a:r>
                  <a:rPr lang="en-US" dirty="0">
                    <a:latin typeface="Catamaran" panose="00000500000000000000" pitchFamily="2" charset="0"/>
                    <a:cs typeface="Catamaran" panose="00000500000000000000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tamaran" panose="00000500000000000000" pitchFamily="2" charset="0"/>
                      </a:rPr>
                      <m:t>𝑗</m:t>
                    </m:r>
                  </m:oMath>
                </a14:m>
                <a:endParaRPr lang="en-US" dirty="0">
                  <a:latin typeface="Catamaran" panose="00000500000000000000" pitchFamily="2" charset="0"/>
                  <a:cs typeface="Catamaran" panose="00000500000000000000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EE835E-1D28-4AF8-9066-38CE32CAA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08" y="4837349"/>
                <a:ext cx="2512905" cy="646331"/>
              </a:xfrm>
              <a:prstGeom prst="rect">
                <a:avLst/>
              </a:prstGeom>
              <a:blipFill>
                <a:blip r:embed="rId5"/>
                <a:stretch>
                  <a:fillRect l="-2184" t="-5660" b="-16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741D3F-07A4-4A5C-A501-01A3A7F1BAB7}"/>
              </a:ext>
            </a:extLst>
          </p:cNvPr>
          <p:cNvCxnSpPr>
            <a:cxnSpLocks/>
          </p:cNvCxnSpPr>
          <p:nvPr/>
        </p:nvCxnSpPr>
        <p:spPr>
          <a:xfrm flipV="1">
            <a:off x="4331546" y="2412894"/>
            <a:ext cx="0" cy="1062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2FB46B6-1F17-4ED3-BCC7-7C78D134888A}"/>
              </a:ext>
            </a:extLst>
          </p:cNvPr>
          <p:cNvSpPr txBox="1"/>
          <p:nvPr/>
        </p:nvSpPr>
        <p:spPr>
          <a:xfrm>
            <a:off x="3583097" y="1990579"/>
            <a:ext cx="156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Size of drone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CD2948-DBF8-44A1-9738-882F8C4F70B6}"/>
              </a:ext>
            </a:extLst>
          </p:cNvPr>
          <p:cNvCxnSpPr>
            <a:cxnSpLocks/>
          </p:cNvCxnSpPr>
          <p:nvPr/>
        </p:nvCxnSpPr>
        <p:spPr>
          <a:xfrm flipV="1">
            <a:off x="8026399" y="2524654"/>
            <a:ext cx="0" cy="1062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1CD092-687D-44A4-A8F0-63D5D2B9F4CD}"/>
              </a:ext>
            </a:extLst>
          </p:cNvPr>
          <p:cNvSpPr txBox="1"/>
          <p:nvPr/>
        </p:nvSpPr>
        <p:spPr>
          <a:xfrm>
            <a:off x="7149256" y="1978806"/>
            <a:ext cx="17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Size of obstacle</a:t>
            </a:r>
          </a:p>
        </p:txBody>
      </p:sp>
    </p:spTree>
    <p:extLst>
      <p:ext uri="{BB962C8B-B14F-4D97-AF65-F5344CB8AC3E}">
        <p14:creationId xmlns:p14="http://schemas.microsoft.com/office/powerpoint/2010/main" val="2982730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7902-C6FF-4BBC-B724-6B64EADC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ABFE8-1583-40C8-9F0B-2BFFBC2C2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116"/>
            <a:ext cx="10515600" cy="4351338"/>
          </a:xfrm>
        </p:spPr>
        <p:txBody>
          <a:bodyPr/>
          <a:lstStyle/>
          <a:p>
            <a:r>
              <a:rPr lang="en-US" dirty="0"/>
              <a:t>GNNs provide scalability by default as opposed to other approaches</a:t>
            </a:r>
          </a:p>
          <a:p>
            <a:pPr lvl="1"/>
            <a:r>
              <a:rPr lang="en-US" dirty="0"/>
              <a:t>Possible since the update equations of GNNs do not depend on size of graph</a:t>
            </a:r>
          </a:p>
          <a:p>
            <a:pPr lvl="1"/>
            <a:r>
              <a:rPr lang="en-US" dirty="0"/>
              <a:t>Due to the poor ability of MLPs to extrapolate, the performance degrades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500DE-62BF-4A1D-99F0-436A2AF5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81C72BC-33BE-46CD-B0FA-F6E5AA0FF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67" y="2759885"/>
            <a:ext cx="5486411" cy="365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99838-07A8-485E-A0ED-7508FC3C5EE4}"/>
              </a:ext>
            </a:extLst>
          </p:cNvPr>
          <p:cNvSpPr txBox="1"/>
          <p:nvPr/>
        </p:nvSpPr>
        <p:spPr>
          <a:xfrm>
            <a:off x="6659652" y="3429000"/>
            <a:ext cx="3825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Controller trained on N=5 drones tested on more drones</a:t>
            </a:r>
          </a:p>
        </p:txBody>
      </p:sp>
    </p:spTree>
    <p:extLst>
      <p:ext uri="{BB962C8B-B14F-4D97-AF65-F5344CB8AC3E}">
        <p14:creationId xmlns:p14="http://schemas.microsoft.com/office/powerpoint/2010/main" val="39601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0459B-2E57-43AE-9B33-D3DF71E1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8FBED7E-8A72-4F57-A564-8A79CCB7F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34" y="362300"/>
            <a:ext cx="2571065" cy="3056804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38A17E7-4F9F-4672-8576-5A47537CF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52" y="372194"/>
            <a:ext cx="2610495" cy="3056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1330DA-3F91-4FAB-9E35-2E4B3390E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2300"/>
            <a:ext cx="2610496" cy="3066699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24483AC-52F5-4B27-BC7B-5B94B272E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3" y="3664671"/>
            <a:ext cx="2564041" cy="3056804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6724E9-E6EE-48C5-8E81-2C2FF830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18" y="3664671"/>
            <a:ext cx="2593652" cy="30568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790FA6-BA59-48BD-A4E5-010E93D049AF}"/>
              </a:ext>
            </a:extLst>
          </p:cNvPr>
          <p:cNvSpPr txBox="1"/>
          <p:nvPr/>
        </p:nvSpPr>
        <p:spPr>
          <a:xfrm>
            <a:off x="1884744" y="30571"/>
            <a:ext cx="8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 =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EF70B-64F9-40C8-AB08-E4D3F09C99D5}"/>
              </a:ext>
            </a:extLst>
          </p:cNvPr>
          <p:cNvSpPr txBox="1"/>
          <p:nvPr/>
        </p:nvSpPr>
        <p:spPr>
          <a:xfrm>
            <a:off x="5805580" y="0"/>
            <a:ext cx="8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 =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D228FD-9EAA-46A9-9269-881410D08D13}"/>
              </a:ext>
            </a:extLst>
          </p:cNvPr>
          <p:cNvSpPr txBox="1"/>
          <p:nvPr/>
        </p:nvSpPr>
        <p:spPr>
          <a:xfrm>
            <a:off x="9504726" y="0"/>
            <a:ext cx="8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 =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106B58-D2DE-49D8-A12F-53EB4AF29066}"/>
              </a:ext>
            </a:extLst>
          </p:cNvPr>
          <p:cNvSpPr txBox="1"/>
          <p:nvPr/>
        </p:nvSpPr>
        <p:spPr>
          <a:xfrm>
            <a:off x="3847994" y="3357222"/>
            <a:ext cx="8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 = 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AE763D-1948-4E71-8C86-E43B885A5ED6}"/>
              </a:ext>
            </a:extLst>
          </p:cNvPr>
          <p:cNvSpPr txBox="1"/>
          <p:nvPr/>
        </p:nvSpPr>
        <p:spPr>
          <a:xfrm>
            <a:off x="7659422" y="3357222"/>
            <a:ext cx="82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 = 9</a:t>
            </a:r>
          </a:p>
        </p:txBody>
      </p:sp>
    </p:spTree>
    <p:extLst>
      <p:ext uri="{BB962C8B-B14F-4D97-AF65-F5344CB8AC3E}">
        <p14:creationId xmlns:p14="http://schemas.microsoft.com/office/powerpoint/2010/main" val="180534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9A1C-54DC-47EF-9170-B44F72D4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-75142"/>
            <a:ext cx="10515600" cy="1325563"/>
          </a:xfrm>
        </p:spPr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1E73-409E-4828-BF3F-8018E0619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3" y="1053464"/>
            <a:ext cx="10515600" cy="4351338"/>
          </a:xfrm>
        </p:spPr>
        <p:txBody>
          <a:bodyPr/>
          <a:lstStyle/>
          <a:p>
            <a:r>
              <a:rPr lang="en-US" dirty="0"/>
              <a:t>In real life scenarios, sensor noise is bound to be present</a:t>
            </a:r>
          </a:p>
          <a:p>
            <a:pPr lvl="1"/>
            <a:r>
              <a:rPr lang="en-US" dirty="0"/>
              <a:t>Due to communication issues</a:t>
            </a:r>
          </a:p>
          <a:p>
            <a:pPr lvl="1"/>
            <a:r>
              <a:rPr lang="en-US" dirty="0"/>
              <a:t>Due to presence of adversarial elements</a:t>
            </a:r>
          </a:p>
          <a:p>
            <a:r>
              <a:rPr lang="en-US" dirty="0"/>
              <a:t>Experiments with distributed control and noise</a:t>
            </a:r>
          </a:p>
          <a:p>
            <a:pPr lvl="1"/>
            <a:r>
              <a:rPr lang="en-US" dirty="0"/>
              <a:t>Each drone receives perfect observations for own state but noisy observations for all other entities in the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EAE29-F62F-41BF-95C1-5E10AE64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0E6B2-A685-4DFB-8BFF-6A1E0547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3705977"/>
            <a:ext cx="4263039" cy="2827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1A83041-8D76-4800-8569-92C8400A6D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1873" y="3705977"/>
                <a:ext cx="6717453" cy="29214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tamaran" panose="00000500000000000000" pitchFamily="2" charset="0"/>
                    <a:ea typeface="+mn-ea"/>
                    <a:cs typeface="Catamaran" panose="00000500000000000000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To combat noise, controller was trained on Boids trajectories with randomly sampled Gaussian noise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(0, 0.1)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Controller trained with noise shows a more graceful performance degradation but gets lower reward overall</a:t>
                </a:r>
              </a:p>
              <a:p>
                <a:r>
                  <a:rPr lang="en-US" sz="2400" dirty="0"/>
                  <a:t>It learns to take more conservative paths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1A83041-8D76-4800-8569-92C8400A6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873" y="3705977"/>
                <a:ext cx="6717453" cy="2921412"/>
              </a:xfrm>
              <a:prstGeom prst="rect">
                <a:avLst/>
              </a:prstGeom>
              <a:blipFill>
                <a:blip r:embed="rId3"/>
                <a:stretch>
                  <a:fillRect l="-1272" t="-3340" r="-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5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CCDB4-DC5C-4209-813D-954E6F4B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25</a:t>
            </a:fld>
            <a:endParaRPr lang="en-US"/>
          </a:p>
        </p:txBody>
      </p: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34A9F6F-E7F7-48AF-B8FC-DE28C714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5" y="809624"/>
            <a:ext cx="3853873" cy="4485859"/>
          </a:xfrm>
          <a:prstGeom prst="rect">
            <a:avLst/>
          </a:prstGeom>
        </p:spPr>
      </p:pic>
      <p:pic>
        <p:nvPicPr>
          <p:cNvPr id="18" name="Picture 17" descr="A picture containing tiled&#10;&#10;Description automatically generated">
            <a:extLst>
              <a:ext uri="{FF2B5EF4-FFF2-40B4-BE49-F238E27FC236}">
                <a16:creationId xmlns:a16="http://schemas.microsoft.com/office/drawing/2014/main" id="{C7CA226A-5B5D-4DEB-B0E3-B225E0485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44" y="777524"/>
            <a:ext cx="3853873" cy="45500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1BFD62-C453-41D7-AD3C-D9911CB9994E}"/>
              </a:ext>
            </a:extLst>
          </p:cNvPr>
          <p:cNvSpPr txBox="1"/>
          <p:nvPr/>
        </p:nvSpPr>
        <p:spPr>
          <a:xfrm>
            <a:off x="2224178" y="5402045"/>
            <a:ext cx="217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Controller trained without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3EEC0-4EB2-4683-8311-8DE17DA03B86}"/>
              </a:ext>
            </a:extLst>
          </p:cNvPr>
          <p:cNvSpPr txBox="1"/>
          <p:nvPr/>
        </p:nvSpPr>
        <p:spPr>
          <a:xfrm>
            <a:off x="7266077" y="5377856"/>
            <a:ext cx="217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Controller trained with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997F89-DDF4-4DD0-9883-CB982A38659A}"/>
              </a:ext>
            </a:extLst>
          </p:cNvPr>
          <p:cNvSpPr txBox="1"/>
          <p:nvPr/>
        </p:nvSpPr>
        <p:spPr>
          <a:xfrm>
            <a:off x="3595777" y="198389"/>
            <a:ext cx="467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Both controllers tested on noise with std = 0.8</a:t>
            </a:r>
          </a:p>
        </p:txBody>
      </p:sp>
    </p:spTree>
    <p:extLst>
      <p:ext uri="{BB962C8B-B14F-4D97-AF65-F5344CB8AC3E}">
        <p14:creationId xmlns:p14="http://schemas.microsoft.com/office/powerpoint/2010/main" val="3284671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662C-90EB-4E50-B567-26B3CE3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27" y="214391"/>
            <a:ext cx="10515600" cy="1325563"/>
          </a:xfrm>
        </p:spPr>
        <p:txBody>
          <a:bodyPr/>
          <a:lstStyle/>
          <a:p>
            <a:r>
              <a:rPr lang="en-US" dirty="0"/>
              <a:t>Reinforcement Learning for combating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7B372D-5DC9-4E4C-8C22-8A09FE8442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9187" y="1253331"/>
                <a:ext cx="10515600" cy="4351338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sz="2400" dirty="0"/>
                  <a:t>Reinforcement Learning on Imitation Learning trained controller</a:t>
                </a:r>
              </a:p>
              <a:p>
                <a:pPr lvl="1"/>
                <a:r>
                  <a:rPr lang="en-US" sz="2000" dirty="0"/>
                  <a:t>Idea: Since IL has already learned correct behaviors, use RL to teach it how to deal with noise</a:t>
                </a:r>
              </a:p>
              <a:p>
                <a:pPr lvl="1"/>
                <a:r>
                  <a:rPr lang="en-US" sz="2000" dirty="0"/>
                  <a:t>Use Proximal Policy Optimization (PPO) algorithm for RL</a:t>
                </a:r>
              </a:p>
              <a:p>
                <a:pPr lvl="1"/>
                <a:r>
                  <a:rPr lang="en-US" sz="2000" dirty="0"/>
                  <a:t>Lock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000" dirty="0"/>
                  <a:t> edge MLP and pretrain value function using IL policy self-play</a:t>
                </a:r>
              </a:p>
              <a:p>
                <a:pPr lvl="1"/>
                <a:r>
                  <a:rPr lang="en-US" sz="2000" dirty="0"/>
                  <a:t>Start training process keeping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US" sz="2000" dirty="0"/>
                  <a:t> locked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7B372D-5DC9-4E4C-8C22-8A09FE8442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9187" y="1253331"/>
                <a:ext cx="10515600" cy="4351338"/>
              </a:xfrm>
              <a:blipFill>
                <a:blip r:embed="rId3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2D4A7-3D30-4275-8F80-DCFF4493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59674-8D29-491E-A216-CC5CFAC8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24" y="3533697"/>
            <a:ext cx="4467952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2AD8-6147-4845-B554-ACC48EF4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A5149B-DC9F-48E0-89D1-B19D4A4FC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34" y="136524"/>
            <a:ext cx="10515600" cy="5766435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Results</a:t>
            </a:r>
          </a:p>
          <a:p>
            <a:pPr lvl="1"/>
            <a:r>
              <a:rPr lang="en-US" sz="2000" dirty="0"/>
              <a:t>The reward is initially high because of IL trained policy</a:t>
            </a:r>
          </a:p>
          <a:p>
            <a:pPr lvl="1"/>
            <a:r>
              <a:rPr lang="en-US" sz="2000" dirty="0"/>
              <a:t>As training goes on, RL erodes behaviors learnt during IL, leading to performance drop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Directly using Reinforcement Learning after Imitation Learning is not ideal for our use case because:</a:t>
            </a:r>
          </a:p>
          <a:p>
            <a:pPr lvl="1"/>
            <a:r>
              <a:rPr lang="en-US" sz="2000" dirty="0"/>
              <a:t>It is counter-intuitive to let the controller forget and learn new behaviors</a:t>
            </a:r>
          </a:p>
          <a:p>
            <a:pPr lvl="1"/>
            <a:r>
              <a:rPr lang="en-US" sz="2000" dirty="0"/>
              <a:t>For use cases such as flying drones which is non-ergodic, it is imperative that the initial training performance is not poor.</a:t>
            </a:r>
          </a:p>
          <a:p>
            <a:r>
              <a:rPr lang="en-US" sz="2000" dirty="0"/>
              <a:t>Intuition</a:t>
            </a:r>
          </a:p>
          <a:p>
            <a:pPr lvl="1"/>
            <a:r>
              <a:rPr lang="en-US" sz="2000" dirty="0"/>
              <a:t>Switching the learning signal from supervised loss to reward signal (which are inherently different mathematical signals) causes divergence</a:t>
            </a:r>
          </a:p>
          <a:p>
            <a:pPr lvl="1"/>
            <a:endParaRPr lang="en-US" sz="2000" dirty="0"/>
          </a:p>
          <a:p>
            <a:r>
              <a:rPr lang="en-US" sz="2000" dirty="0"/>
              <a:t>Possible solution</a:t>
            </a:r>
          </a:p>
          <a:p>
            <a:pPr lvl="1"/>
            <a:r>
              <a:rPr lang="en-US" sz="2000" dirty="0"/>
              <a:t>Use demonstrations along with collected experience during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4984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E326-EB51-4C72-86FF-668DAAED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066D0-04E5-4D6A-A629-7AC322755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GNNs can be used to leverage the problem structure inherent in Multi-Robot Systems </a:t>
            </a:r>
          </a:p>
          <a:p>
            <a:r>
              <a:rPr lang="en-US" dirty="0"/>
              <a:t>Imitation Learning combined with GNNs can be used to directly control drones in a Physics based simulator</a:t>
            </a:r>
          </a:p>
          <a:p>
            <a:r>
              <a:rPr lang="en-US" dirty="0"/>
              <a:t>The proposed approach is capable of scaling up and dealing with sensor noise to some extent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92826-1D4E-4F2D-962F-66DDAF5C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3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832D74-51A4-4D86-92DB-B2AB8912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Lexend Deca" pitchFamily="2" charset="0"/>
                <a:cs typeface="Lexend Deca" pitchFamily="2" charset="0"/>
              </a:rPr>
              <a:t>Future Work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2DEE33-ADDF-4094-A57D-950D01D09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Deploying on real drones</a:t>
            </a:r>
          </a:p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Exploring challenges for real life applications such as target location</a:t>
            </a:r>
          </a:p>
          <a:p>
            <a:r>
              <a:rPr lang="en-US" dirty="0"/>
              <a:t>Adding vision perception capabilities</a:t>
            </a:r>
            <a:endParaRPr lang="en-US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r>
              <a:rPr lang="en-US" dirty="0"/>
              <a:t>Exploring how a more sophisticated approach to Reinforcement Learning combined with demonstration data can help better deal with noise</a:t>
            </a:r>
            <a:endParaRPr lang="en-US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D2D57-F483-457B-8152-3A0A84CA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8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F6A6-A768-498F-A342-1A10CD82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4" y="647065"/>
            <a:ext cx="110625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What?</a:t>
            </a:r>
          </a:p>
          <a:p>
            <a:r>
              <a:rPr lang="en-US" sz="2400" dirty="0"/>
              <a:t>Collection of autonomous mobile robots working together to achieve a common objective</a:t>
            </a:r>
          </a:p>
          <a:p>
            <a:r>
              <a:rPr lang="en-US" sz="2400" dirty="0"/>
              <a:t>Coordinate their actions with each other to achieve a task that would be difficult for a single robot.</a:t>
            </a:r>
          </a:p>
          <a:p>
            <a:pPr marL="0" indent="0">
              <a:buNone/>
            </a:pPr>
            <a:r>
              <a:rPr lang="en-US" b="1" dirty="0"/>
              <a:t>Why?</a:t>
            </a:r>
          </a:p>
          <a:p>
            <a:r>
              <a:rPr lang="en-US" sz="2400" dirty="0"/>
              <a:t>Multiple robots introduces redundancy</a:t>
            </a:r>
          </a:p>
          <a:p>
            <a:r>
              <a:rPr lang="en-US" sz="2400" dirty="0"/>
              <a:t>We want multi-robot systems for the same reason why humans collaborate – to achieve bigger goals than any single one of us can.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FAB02-A83A-4F47-A5AC-A89AFF37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C0D0-0393-4848-9CC2-6004808B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406" y="2766218"/>
            <a:ext cx="2975187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DE86-898C-4FFE-9E13-E2EB85FD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1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7A0B-83BD-4B91-820F-1B6BDCEC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on MRS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6A4B8-237A-431A-8CB0-046E8ACD2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According to Cortés and </a:t>
            </a:r>
            <a:r>
              <a:rPr lang="en-US" dirty="0" err="1"/>
              <a:t>Egerstedt</a:t>
            </a:r>
            <a:r>
              <a:rPr lang="en-US" dirty="0"/>
              <a:t> (2017), a MRS should satisfy following properties:</a:t>
            </a:r>
          </a:p>
          <a:p>
            <a:r>
              <a:rPr lang="en-US" dirty="0"/>
              <a:t>Local</a:t>
            </a:r>
          </a:p>
          <a:p>
            <a:r>
              <a:rPr lang="en-US" dirty="0"/>
              <a:t>Safe </a:t>
            </a:r>
          </a:p>
          <a:p>
            <a:r>
              <a:rPr lang="en-US" dirty="0"/>
              <a:t>Emergent</a:t>
            </a:r>
          </a:p>
          <a:p>
            <a:r>
              <a:rPr lang="en-US" dirty="0"/>
              <a:t>Scalable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6CC36-04D6-497C-88ED-C1CB2985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7B35-2519-4995-9CF9-4797D6CA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development and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A3288-C9C1-4103-9880-2A07BADA8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Earliest approaches used behaviors and functions handcrafted by experts.</a:t>
            </a:r>
          </a:p>
          <a:p>
            <a:r>
              <a:rPr lang="en-US" dirty="0"/>
              <a:t>With the advent of DL, NNs have been used as function approximators</a:t>
            </a:r>
          </a:p>
          <a:p>
            <a:r>
              <a:rPr lang="en-US" dirty="0"/>
              <a:t>Learning from scratch is expensive and often unfeasible for real multi-robot systems</a:t>
            </a:r>
          </a:p>
          <a:p>
            <a:r>
              <a:rPr lang="en-US" dirty="0"/>
              <a:t>Need to generalize and make the controller robust to real world challenges such as noise.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5FC98-C667-4F75-B06A-3E8BEF18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4CA5-FF37-4E77-89E6-F3CE2200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3" y="7281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exend Deca" pitchFamily="2" charset="0"/>
                <a:cs typeface="Lexend Deca" pitchFamily="2" charset="0"/>
              </a:rPr>
              <a:t>Imitation Learning with Boids model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3A2007-F24D-4721-AF74-6F7B28EF6F72}"/>
              </a:ext>
            </a:extLst>
          </p:cNvPr>
          <p:cNvSpPr/>
          <p:nvPr/>
        </p:nvSpPr>
        <p:spPr>
          <a:xfrm>
            <a:off x="875375" y="2831314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8E186A-E6DC-4C59-96E3-9FEDBE4F6B7B}"/>
              </a:ext>
            </a:extLst>
          </p:cNvPr>
          <p:cNvSpPr/>
          <p:nvPr/>
        </p:nvSpPr>
        <p:spPr>
          <a:xfrm>
            <a:off x="610055" y="1895601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33023F-E9B0-4C68-80BF-32B8FB8C7E2A}"/>
              </a:ext>
            </a:extLst>
          </p:cNvPr>
          <p:cNvSpPr/>
          <p:nvPr/>
        </p:nvSpPr>
        <p:spPr>
          <a:xfrm>
            <a:off x="1868286" y="1447290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4FB301-4756-465B-9BB8-335BCE2CF8CF}"/>
              </a:ext>
            </a:extLst>
          </p:cNvPr>
          <p:cNvSpPr/>
          <p:nvPr/>
        </p:nvSpPr>
        <p:spPr>
          <a:xfrm>
            <a:off x="1499287" y="2292585"/>
            <a:ext cx="83127" cy="83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EEE887-8F28-47E3-832C-63D5D9BD0ED2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1124757" y="2794981"/>
            <a:ext cx="572656" cy="161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62C2E9-E1BD-41D0-BD02-7C92B93A2366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822916" y="2108462"/>
            <a:ext cx="481137" cy="219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78D4EB-8099-4990-B769-C814A10A1787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992977" y="1696672"/>
            <a:ext cx="124691" cy="536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44445C-80C0-4AB0-9E23-02E4DEA581A5}"/>
              </a:ext>
            </a:extLst>
          </p:cNvPr>
          <p:cNvSpPr txBox="1"/>
          <p:nvPr/>
        </p:nvSpPr>
        <p:spPr>
          <a:xfrm>
            <a:off x="692596" y="3162166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Cohesion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55B6BE-1DCD-4591-AD87-28E0D98DC821}"/>
              </a:ext>
            </a:extLst>
          </p:cNvPr>
          <p:cNvSpPr/>
          <p:nvPr/>
        </p:nvSpPr>
        <p:spPr>
          <a:xfrm>
            <a:off x="3457980" y="2143540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F33F7C-6D83-4B3C-8573-BAC0F5DFE49E}"/>
              </a:ext>
            </a:extLst>
          </p:cNvPr>
          <p:cNvSpPr/>
          <p:nvPr/>
        </p:nvSpPr>
        <p:spPr>
          <a:xfrm>
            <a:off x="3903846" y="2445182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3E4C11-8156-481B-A13C-C07AF5BCA2FA}"/>
              </a:ext>
            </a:extLst>
          </p:cNvPr>
          <p:cNvSpPr/>
          <p:nvPr/>
        </p:nvSpPr>
        <p:spPr>
          <a:xfrm>
            <a:off x="3261495" y="1947055"/>
            <a:ext cx="642351" cy="64235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5316A2-45F4-4337-B181-06062E3BBD51}"/>
              </a:ext>
            </a:extLst>
          </p:cNvPr>
          <p:cNvSpPr/>
          <p:nvPr/>
        </p:nvSpPr>
        <p:spPr>
          <a:xfrm>
            <a:off x="3706111" y="2249758"/>
            <a:ext cx="642351" cy="64235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7D73F1-9293-4756-9B53-E84544B07BCC}"/>
              </a:ext>
            </a:extLst>
          </p:cNvPr>
          <p:cNvCxnSpPr>
            <a:cxnSpLocks/>
            <a:stCxn id="14" idx="5"/>
            <a:endCxn id="15" idx="1"/>
          </p:cNvCxnSpPr>
          <p:nvPr/>
        </p:nvCxnSpPr>
        <p:spPr>
          <a:xfrm>
            <a:off x="3670841" y="2356401"/>
            <a:ext cx="269526" cy="125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517E6B-DCC8-4FD0-9D9A-C7CD774C2653}"/>
              </a:ext>
            </a:extLst>
          </p:cNvPr>
          <p:cNvSpPr txBox="1"/>
          <p:nvPr/>
        </p:nvSpPr>
        <p:spPr>
          <a:xfrm>
            <a:off x="3072985" y="3108009"/>
            <a:ext cx="11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B93687-9419-4DEA-946E-820C3DB7DF52}"/>
              </a:ext>
            </a:extLst>
          </p:cNvPr>
          <p:cNvSpPr/>
          <p:nvPr/>
        </p:nvSpPr>
        <p:spPr>
          <a:xfrm>
            <a:off x="5663137" y="2044566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1703CA-46EF-440E-9287-B1793052EF33}"/>
              </a:ext>
            </a:extLst>
          </p:cNvPr>
          <p:cNvSpPr/>
          <p:nvPr/>
        </p:nvSpPr>
        <p:spPr>
          <a:xfrm>
            <a:off x="6107753" y="2264432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A4583B-EA15-48B6-8318-5993D0C98842}"/>
              </a:ext>
            </a:extLst>
          </p:cNvPr>
          <p:cNvSpPr/>
          <p:nvPr/>
        </p:nvSpPr>
        <p:spPr>
          <a:xfrm>
            <a:off x="5932262" y="2694564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FE7469-D8CA-4C8E-907F-D5A6CD2E766A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5912519" y="2081087"/>
            <a:ext cx="319925" cy="88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502A88-C894-439C-88CC-1E9D9515B644}"/>
              </a:ext>
            </a:extLst>
          </p:cNvPr>
          <p:cNvCxnSpPr>
            <a:cxnSpLocks/>
            <a:stCxn id="21" idx="6"/>
          </p:cNvCxnSpPr>
          <p:nvPr/>
        </p:nvCxnSpPr>
        <p:spPr>
          <a:xfrm flipV="1">
            <a:off x="6357135" y="2293948"/>
            <a:ext cx="392123" cy="95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E29717-E68A-453C-A789-782D221D0199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6145123" y="2638507"/>
            <a:ext cx="408073" cy="9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1EFF0C-54AC-431C-AD05-12451ADF6C6A}"/>
              </a:ext>
            </a:extLst>
          </p:cNvPr>
          <p:cNvSpPr txBox="1"/>
          <p:nvPr/>
        </p:nvSpPr>
        <p:spPr>
          <a:xfrm>
            <a:off x="5657062" y="3108009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Alignment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53E9BC-9F89-4BDC-8DCF-86BC2CE1DAAE}"/>
              </a:ext>
            </a:extLst>
          </p:cNvPr>
          <p:cNvSpPr/>
          <p:nvPr/>
        </p:nvSpPr>
        <p:spPr>
          <a:xfrm>
            <a:off x="1115225" y="4545301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676370-E122-47E3-9AA9-2D9E99A42649}"/>
              </a:ext>
            </a:extLst>
          </p:cNvPr>
          <p:cNvSpPr/>
          <p:nvPr/>
        </p:nvSpPr>
        <p:spPr>
          <a:xfrm>
            <a:off x="1988062" y="4328308"/>
            <a:ext cx="683368" cy="6833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768907-A444-4C7F-B756-761B3688E12E}"/>
              </a:ext>
            </a:extLst>
          </p:cNvPr>
          <p:cNvSpPr txBox="1"/>
          <p:nvPr/>
        </p:nvSpPr>
        <p:spPr>
          <a:xfrm>
            <a:off x="1318956" y="5550094"/>
            <a:ext cx="202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Obstacle Avoidance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BE8C8B3-2E76-4B1A-B225-6182828E8633}"/>
              </a:ext>
            </a:extLst>
          </p:cNvPr>
          <p:cNvSpPr/>
          <p:nvPr/>
        </p:nvSpPr>
        <p:spPr>
          <a:xfrm>
            <a:off x="4853287" y="3670351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3D063F-7937-44B2-9527-780E4E076C2C}"/>
              </a:ext>
            </a:extLst>
          </p:cNvPr>
          <p:cNvSpPr/>
          <p:nvPr/>
        </p:nvSpPr>
        <p:spPr>
          <a:xfrm>
            <a:off x="5407680" y="5128614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42823C-E9B0-4B50-9ACE-AD56CEC2D676}"/>
              </a:ext>
            </a:extLst>
          </p:cNvPr>
          <p:cNvSpPr/>
          <p:nvPr/>
        </p:nvSpPr>
        <p:spPr>
          <a:xfrm>
            <a:off x="4728596" y="4562802"/>
            <a:ext cx="249382" cy="2493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92FA09-84CA-43EE-BE21-B9B307DE4C0D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5066148" y="3883212"/>
            <a:ext cx="452368" cy="187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491FDD9-FF8B-4D2F-A991-B34E3C6D3BE7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5532371" y="4707134"/>
            <a:ext cx="124691" cy="42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D7B8F34-2973-4FC7-ACCB-E970F0F54EC9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4977978" y="4562803"/>
            <a:ext cx="412500" cy="124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BBF6D72-E2A9-4F77-8FF8-8AD23914E10D}"/>
              </a:ext>
            </a:extLst>
          </p:cNvPr>
          <p:cNvSpPr/>
          <p:nvPr/>
        </p:nvSpPr>
        <p:spPr>
          <a:xfrm>
            <a:off x="5657062" y="4343538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37CEA3-E6F8-49E3-8DAE-71D96F28F90F}"/>
              </a:ext>
            </a:extLst>
          </p:cNvPr>
          <p:cNvSpPr txBox="1"/>
          <p:nvPr/>
        </p:nvSpPr>
        <p:spPr>
          <a:xfrm>
            <a:off x="4495578" y="555009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seeking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19D3B68-9142-4DB2-AE7C-4AF04EBBB653}"/>
              </a:ext>
            </a:extLst>
          </p:cNvPr>
          <p:cNvSpPr/>
          <p:nvPr/>
        </p:nvSpPr>
        <p:spPr>
          <a:xfrm>
            <a:off x="1293134" y="3939319"/>
            <a:ext cx="1865746" cy="609898"/>
          </a:xfrm>
          <a:custGeom>
            <a:avLst/>
            <a:gdLst>
              <a:gd name="connsiteX0" fmla="*/ 0 w 1865746"/>
              <a:gd name="connsiteY0" fmla="*/ 609898 h 609898"/>
              <a:gd name="connsiteX1" fmla="*/ 849746 w 1865746"/>
              <a:gd name="connsiteY1" fmla="*/ 298 h 609898"/>
              <a:gd name="connsiteX2" fmla="*/ 1865746 w 1865746"/>
              <a:gd name="connsiteY2" fmla="*/ 526771 h 60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746" h="609898">
                <a:moveTo>
                  <a:pt x="0" y="609898"/>
                </a:moveTo>
                <a:cubicBezTo>
                  <a:pt x="269394" y="312025"/>
                  <a:pt x="538788" y="14153"/>
                  <a:pt x="849746" y="298"/>
                </a:cubicBezTo>
                <a:cubicBezTo>
                  <a:pt x="1160704" y="-13557"/>
                  <a:pt x="1681019" y="459038"/>
                  <a:pt x="1865746" y="526771"/>
                </a:cubicBezTo>
              </a:path>
            </a:pathLst>
          </a:cu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C8EE29-E628-4097-9956-F227C328F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89F08-022C-4612-90AA-1C36AB64B9E8}"/>
              </a:ext>
            </a:extLst>
          </p:cNvPr>
          <p:cNvSpPr txBox="1"/>
          <p:nvPr/>
        </p:nvSpPr>
        <p:spPr>
          <a:xfrm>
            <a:off x="7376160" y="1334347"/>
            <a:ext cx="42351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Simulate the aggregate motion of a flock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Behavior of each member of the flock is the result of interactions with their neighbors.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The acceleration generated by each member is superimposed to get the final acceleration of each </a:t>
            </a:r>
            <a:r>
              <a:rPr lang="en-US" sz="2400" dirty="0" err="1">
                <a:latin typeface="Catamaran" panose="00000500000000000000" pitchFamily="2" charset="0"/>
                <a:cs typeface="Catamaran" panose="00000500000000000000" pitchFamily="2" charset="0"/>
              </a:rPr>
              <a:t>boid</a:t>
            </a:r>
            <a:endParaRPr lang="en-US" sz="2400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Our aim is to use the trajectories generated by this model to fly drone in a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tamaran" panose="00000500000000000000" pitchFamily="2" charset="0"/>
              <a:cs typeface="Catamaran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2878CA-6202-42AC-B149-C41AB7EFCB44}"/>
              </a:ext>
            </a:extLst>
          </p:cNvPr>
          <p:cNvSpPr txBox="1"/>
          <p:nvPr/>
        </p:nvSpPr>
        <p:spPr>
          <a:xfrm>
            <a:off x="1860822" y="6171684"/>
            <a:ext cx="42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Interactions in the Boids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81BD42-F5AF-49A3-B885-FA24B54EAC2F}"/>
              </a:ext>
            </a:extLst>
          </p:cNvPr>
          <p:cNvSpPr txBox="1"/>
          <p:nvPr/>
        </p:nvSpPr>
        <p:spPr>
          <a:xfrm>
            <a:off x="9668409" y="719832"/>
            <a:ext cx="42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[Reynolds ‘87]</a:t>
            </a:r>
          </a:p>
        </p:txBody>
      </p:sp>
    </p:spTree>
    <p:extLst>
      <p:ext uri="{BB962C8B-B14F-4D97-AF65-F5344CB8AC3E}">
        <p14:creationId xmlns:p14="http://schemas.microsoft.com/office/powerpoint/2010/main" val="7540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05274 -0.031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-15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05312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1029 0.096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0388 -0.036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1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3542 0.0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04453 -0.018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90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4219 -0.020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10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04076 -0.026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4701 -0.06528 C 0.0569 -0.07986 0.07149 -0.0875 0.08711 -0.0875 C 0.10469 -0.0875 0.11862 -0.07986 0.12839 -0.06528 L 0.17578 2.96296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43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04584 0.0402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201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1028 -0.07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398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04075 -0.0263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131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7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B206-7D86-4DD7-B6EF-8DE54BB0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-182563"/>
            <a:ext cx="10515600" cy="1325563"/>
          </a:xfrm>
        </p:spPr>
        <p:txBody>
          <a:bodyPr/>
          <a:lstStyle/>
          <a:p>
            <a:r>
              <a:rPr lang="en-US" dirty="0"/>
              <a:t>PyBullet Physics based simulator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C540-F3A6-4717-A95B-21C391F8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96856-EC31-4FC3-92A0-F55CC8DA2E54}"/>
              </a:ext>
            </a:extLst>
          </p:cNvPr>
          <p:cNvSpPr txBox="1"/>
          <p:nvPr/>
        </p:nvSpPr>
        <p:spPr>
          <a:xfrm>
            <a:off x="5527885" y="1058105"/>
            <a:ext cx="6244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Gym environment based on </a:t>
            </a:r>
            <a:r>
              <a:rPr lang="en-US" sz="2400" b="1" dirty="0">
                <a:latin typeface="Catamaran" panose="00000500000000000000" pitchFamily="2" charset="0"/>
                <a:cs typeface="Catamaran" panose="00000500000000000000" pitchFamily="2" charset="0"/>
              </a:rPr>
              <a:t>PyBullet</a:t>
            </a: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 for multi-agent learning with quadrotors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Gym interface allows for greater control over observations and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Support for realistic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tamaran" panose="00000500000000000000" pitchFamily="2" charset="0"/>
                <a:cs typeface="Catamaran" panose="00000500000000000000" pitchFamily="2" charset="0"/>
              </a:rPr>
              <a:t>Comes with support for trajectory tracking and PID control</a:t>
            </a:r>
          </a:p>
        </p:txBody>
      </p:sp>
      <p:pic>
        <p:nvPicPr>
          <p:cNvPr id="8" name="Picture 7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C0162842-26FE-4D9B-8B59-4728D358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1058105"/>
            <a:ext cx="4811605" cy="52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7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9C74-DB41-46ED-A4F3-B2E2D2D5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268443"/>
            <a:ext cx="10515600" cy="1325563"/>
          </a:xfrm>
        </p:spPr>
        <p:txBody>
          <a:bodyPr/>
          <a:lstStyle/>
          <a:p>
            <a:r>
              <a:rPr lang="en-US" dirty="0"/>
              <a:t>Why not other simulators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11170-C6C0-45B9-81C6-5AACE1CF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BE28A-EB3A-4596-90A6-2A3466395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" t="2479" r="32836" b="934"/>
          <a:stretch/>
        </p:blipFill>
        <p:spPr>
          <a:xfrm>
            <a:off x="8434788" y="1989346"/>
            <a:ext cx="3479503" cy="2115293"/>
          </a:xfrm>
          <a:prstGeom prst="rect">
            <a:avLst/>
          </a:prstGeom>
        </p:spPr>
      </p:pic>
      <p:pic>
        <p:nvPicPr>
          <p:cNvPr id="2050" name="Picture 2" descr="A screenshot of the RotorS simulator. The scene is built up from Gazebo...  | Download Scientific Diagram">
            <a:extLst>
              <a:ext uri="{FF2B5EF4-FFF2-40B4-BE49-F238E27FC236}">
                <a16:creationId xmlns:a16="http://schemas.microsoft.com/office/drawing/2014/main" id="{9B5D9C5D-4517-424E-BE7B-20EB3966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9" y="1989346"/>
            <a:ext cx="3398864" cy="21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Sim: High-Fidelity Visual and Physical Simulation for Autonomous  Vehicles – arXiv Vanity">
            <a:extLst>
              <a:ext uri="{FF2B5EF4-FFF2-40B4-BE49-F238E27FC236}">
                <a16:creationId xmlns:a16="http://schemas.microsoft.com/office/drawing/2014/main" id="{331A7468-DD86-4C08-B920-AE4BCE88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1989346"/>
            <a:ext cx="3700784" cy="21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F4E48-3BDD-40D9-9EF7-51C25F1F58ED}"/>
              </a:ext>
            </a:extLst>
          </p:cNvPr>
          <p:cNvSpPr txBox="1"/>
          <p:nvPr/>
        </p:nvSpPr>
        <p:spPr>
          <a:xfrm>
            <a:off x="821413" y="4253208"/>
            <a:ext cx="2472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Catamaran" panose="00000500000000000000" pitchFamily="2" charset="0"/>
                <a:cs typeface="Catamaran" panose="00000500000000000000" pitchFamily="2" charset="0"/>
              </a:rPr>
              <a:t>RotorS</a:t>
            </a:r>
            <a:endParaRPr lang="en-US" b="1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ROS and Gazebo based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Not parallelizable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287E4-FA1E-4C45-9192-057457A8E3FA}"/>
              </a:ext>
            </a:extLst>
          </p:cNvPr>
          <p:cNvSpPr txBox="1"/>
          <p:nvPr/>
        </p:nvSpPr>
        <p:spPr>
          <a:xfrm>
            <a:off x="4395892" y="4203040"/>
            <a:ext cx="3550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Catamaran" panose="00000500000000000000" pitchFamily="2" charset="0"/>
                <a:cs typeface="Catamaran" panose="00000500000000000000" pitchFamily="2" charset="0"/>
              </a:rPr>
              <a:t>AirSim</a:t>
            </a:r>
            <a:endParaRPr lang="en-US" b="1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UE4 based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Tight coupling between rendering and dynamics (no headless mode)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912C4-9421-4782-8097-78A465FD0F41}"/>
              </a:ext>
            </a:extLst>
          </p:cNvPr>
          <p:cNvSpPr txBox="1"/>
          <p:nvPr/>
        </p:nvSpPr>
        <p:spPr>
          <a:xfrm>
            <a:off x="8527627" y="4240107"/>
            <a:ext cx="3285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tamaran" panose="00000500000000000000" pitchFamily="2" charset="0"/>
                <a:cs typeface="Catamaran" panose="00000500000000000000" pitchFamily="2" charset="0"/>
              </a:rPr>
              <a:t>Flightmare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Unity based photorealistic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Parallelizable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tamaran" panose="00000500000000000000" pitchFamily="2" charset="0"/>
                <a:cs typeface="Catamaran" panose="00000500000000000000" pitchFamily="2" charset="0"/>
              </a:rPr>
              <a:t>No support for multi-agent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tamaran" panose="00000500000000000000" pitchFamily="2" charset="0"/>
              <a:cs typeface="Catamaran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tamaran" panose="00000500000000000000" pitchFamily="2" charset="0"/>
              <a:cs typeface="Catamara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0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3EF6-9569-4AB6-899D-5765CC63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09" y="166787"/>
            <a:ext cx="10515600" cy="1325563"/>
          </a:xfrm>
        </p:spPr>
        <p:txBody>
          <a:bodyPr/>
          <a:lstStyle/>
          <a:p>
            <a:r>
              <a:rPr lang="en-US" dirty="0"/>
              <a:t>Graph Neural Networks (GNNs)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EA07D-10AE-4B7B-AAB5-7D37B58A0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48" y="130453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Function  approximators  that  operate  on  graph-based  data</a:t>
            </a:r>
          </a:p>
          <a:p>
            <a:r>
              <a:rPr lang="en-US" sz="2400" dirty="0"/>
              <a:t>Explicitly  model  the interaction  dynamics  of  the  entities  present  in  the  graphs</a:t>
            </a:r>
          </a:p>
          <a:p>
            <a:r>
              <a:rPr lang="en-US" sz="2400" dirty="0"/>
              <a:t>Used in areas with rich relational structures – Physics, Molecular Chemistry, Traffic Networks etc.</a:t>
            </a:r>
          </a:p>
          <a:p>
            <a:r>
              <a:rPr lang="en-US" sz="2400" dirty="0"/>
              <a:t>What makes them attractive – permutation invariance, locality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75BF5-8AA9-4035-96F2-93D8D12A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983E-9C70-45C9-ADED-C316877364EB}" type="slidenum">
              <a:rPr lang="en-US" smtClean="0"/>
              <a:t>9</a:t>
            </a:fld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E99B614-B1F3-45AD-B6B3-1CF6A051102F}"/>
              </a:ext>
            </a:extLst>
          </p:cNvPr>
          <p:cNvGrpSpPr/>
          <p:nvPr/>
        </p:nvGrpSpPr>
        <p:grpSpPr>
          <a:xfrm>
            <a:off x="1687584" y="3981582"/>
            <a:ext cx="8399849" cy="2499408"/>
            <a:chOff x="1687584" y="3981582"/>
            <a:chExt cx="8399849" cy="2499408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4CACA49-ACBB-4573-8267-651AD309FB21}"/>
                </a:ext>
              </a:extLst>
            </p:cNvPr>
            <p:cNvSpPr txBox="1"/>
            <p:nvPr/>
          </p:nvSpPr>
          <p:spPr>
            <a:xfrm>
              <a:off x="2626298" y="3981582"/>
              <a:ext cx="684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E99C228-FA19-43F1-9965-003A66A51085}"/>
                </a:ext>
              </a:extLst>
            </p:cNvPr>
            <p:cNvSpPr txBox="1"/>
            <p:nvPr/>
          </p:nvSpPr>
          <p:spPr>
            <a:xfrm>
              <a:off x="8411320" y="3981582"/>
              <a:ext cx="856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7190038-CF1A-44C2-86FC-09D15AE7FF32}"/>
                </a:ext>
              </a:extLst>
            </p:cNvPr>
            <p:cNvSpPr/>
            <p:nvPr/>
          </p:nvSpPr>
          <p:spPr>
            <a:xfrm>
              <a:off x="5109376" y="5028054"/>
              <a:ext cx="1556265" cy="86075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Graph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Neural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Network</a:t>
              </a:r>
              <a:r>
                <a:rPr lang="en-US" dirty="0"/>
                <a:t> 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705A7671-AF35-4CDC-AD43-01315F2A201D}"/>
                </a:ext>
              </a:extLst>
            </p:cNvPr>
            <p:cNvCxnSpPr>
              <a:cxnSpLocks/>
              <a:stCxn id="150" idx="3"/>
              <a:endCxn id="98" idx="1"/>
            </p:cNvCxnSpPr>
            <p:nvPr/>
          </p:nvCxnSpPr>
          <p:spPr>
            <a:xfrm>
              <a:off x="4458560" y="5458431"/>
              <a:ext cx="6508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D91BA9A-9062-4D88-9315-ABC747F2F8E2}"/>
                </a:ext>
              </a:extLst>
            </p:cNvPr>
            <p:cNvCxnSpPr>
              <a:cxnSpLocks/>
              <a:stCxn id="98" idx="3"/>
            </p:cNvCxnSpPr>
            <p:nvPr/>
          </p:nvCxnSpPr>
          <p:spPr>
            <a:xfrm>
              <a:off x="6665641" y="5458431"/>
              <a:ext cx="6508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9C42747-08BF-4D9A-A6A1-75341A67D676}"/>
                </a:ext>
              </a:extLst>
            </p:cNvPr>
            <p:cNvGrpSpPr/>
            <p:nvPr/>
          </p:nvGrpSpPr>
          <p:grpSpPr>
            <a:xfrm>
              <a:off x="1687584" y="4435872"/>
              <a:ext cx="2770976" cy="2045118"/>
              <a:chOff x="805081" y="1453334"/>
              <a:chExt cx="3437133" cy="2536775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DF0BDAB-CFD5-47A2-9EEB-5A1C66C7F7CE}"/>
                  </a:ext>
                </a:extLst>
              </p:cNvPr>
              <p:cNvGrpSpPr/>
              <p:nvPr/>
            </p:nvGrpSpPr>
            <p:grpSpPr>
              <a:xfrm>
                <a:off x="1650998" y="2008025"/>
                <a:ext cx="1990131" cy="1420976"/>
                <a:chOff x="5068453" y="3408058"/>
                <a:chExt cx="1990131" cy="1420976"/>
              </a:xfrm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7D6AE6C7-41EC-4866-9368-CC4F3D4EDCBA}"/>
                    </a:ext>
                  </a:extLst>
                </p:cNvPr>
                <p:cNvSpPr/>
                <p:nvPr/>
              </p:nvSpPr>
              <p:spPr>
                <a:xfrm>
                  <a:off x="5068453" y="3968559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97DFA642-C692-466F-9D33-E9A83EE794E6}"/>
                    </a:ext>
                  </a:extLst>
                </p:cNvPr>
                <p:cNvSpPr/>
                <p:nvPr/>
              </p:nvSpPr>
              <p:spPr>
                <a:xfrm>
                  <a:off x="5765876" y="4690488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A9043E64-6117-480B-8ABB-7C92EC3FC8FF}"/>
                    </a:ext>
                  </a:extLst>
                </p:cNvPr>
                <p:cNvSpPr/>
                <p:nvPr/>
              </p:nvSpPr>
              <p:spPr>
                <a:xfrm>
                  <a:off x="5617505" y="3408058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37564D8D-7DC0-469D-9493-B382C379DBB9}"/>
                    </a:ext>
                  </a:extLst>
                </p:cNvPr>
                <p:cNvSpPr/>
                <p:nvPr/>
              </p:nvSpPr>
              <p:spPr>
                <a:xfrm>
                  <a:off x="6622135" y="4404639"/>
                  <a:ext cx="138547" cy="13854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AFBAE109-2E99-4114-8355-8BC51F316C1F}"/>
                    </a:ext>
                  </a:extLst>
                </p:cNvPr>
                <p:cNvSpPr/>
                <p:nvPr/>
              </p:nvSpPr>
              <p:spPr>
                <a:xfrm>
                  <a:off x="6920037" y="3699320"/>
                  <a:ext cx="138547" cy="1385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6" name="Straight Arrow Connector 175">
                  <a:extLst>
                    <a:ext uri="{FF2B5EF4-FFF2-40B4-BE49-F238E27FC236}">
                      <a16:creationId xmlns:a16="http://schemas.microsoft.com/office/drawing/2014/main" id="{899DD83C-CDE2-4D8D-A1F5-A600215B915F}"/>
                    </a:ext>
                  </a:extLst>
                </p:cNvPr>
                <p:cNvCxnSpPr>
                  <a:cxnSpLocks/>
                  <a:stCxn id="171" idx="7"/>
                  <a:endCxn id="173" idx="2"/>
                </p:cNvCxnSpPr>
                <p:nvPr/>
              </p:nvCxnSpPr>
              <p:spPr>
                <a:xfrm flipV="1">
                  <a:off x="5186709" y="3477331"/>
                  <a:ext cx="430796" cy="51151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356019DB-6E6E-4E28-85D9-A07D78F8D847}"/>
                    </a:ext>
                  </a:extLst>
                </p:cNvPr>
                <p:cNvCxnSpPr>
                  <a:cxnSpLocks/>
                  <a:stCxn id="172" idx="0"/>
                  <a:endCxn id="173" idx="4"/>
                </p:cNvCxnSpPr>
                <p:nvPr/>
              </p:nvCxnSpPr>
              <p:spPr>
                <a:xfrm flipH="1" flipV="1">
                  <a:off x="5686778" y="3546604"/>
                  <a:ext cx="148371" cy="1143884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3A861BB2-5A06-43D8-9CDB-788CD5D17A8B}"/>
                    </a:ext>
                  </a:extLst>
                </p:cNvPr>
                <p:cNvCxnSpPr>
                  <a:cxnSpLocks/>
                  <a:stCxn id="172" idx="2"/>
                  <a:endCxn id="171" idx="4"/>
                </p:cNvCxnSpPr>
                <p:nvPr/>
              </p:nvCxnSpPr>
              <p:spPr>
                <a:xfrm flipH="1" flipV="1">
                  <a:off x="5137726" y="4107105"/>
                  <a:ext cx="628150" cy="652656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570287AF-CB8F-4986-A46C-213EF00FA37A}"/>
                    </a:ext>
                  </a:extLst>
                </p:cNvPr>
                <p:cNvCxnSpPr>
                  <a:cxnSpLocks/>
                  <a:stCxn id="174" idx="2"/>
                  <a:endCxn id="172" idx="5"/>
                </p:cNvCxnSpPr>
                <p:nvPr/>
              </p:nvCxnSpPr>
              <p:spPr>
                <a:xfrm flipH="1">
                  <a:off x="5884132" y="4473913"/>
                  <a:ext cx="738003" cy="334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9F148B71-74C7-4272-9FD9-F72F5F5A0305}"/>
                    </a:ext>
                  </a:extLst>
                </p:cNvPr>
                <p:cNvCxnSpPr>
                  <a:cxnSpLocks/>
                  <a:stCxn id="174" idx="2"/>
                  <a:endCxn id="171" idx="5"/>
                </p:cNvCxnSpPr>
                <p:nvPr/>
              </p:nvCxnSpPr>
              <p:spPr>
                <a:xfrm flipH="1" flipV="1">
                  <a:off x="5186709" y="4086815"/>
                  <a:ext cx="1435426" cy="38709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Arrow Connector 180">
                  <a:extLst>
                    <a:ext uri="{FF2B5EF4-FFF2-40B4-BE49-F238E27FC236}">
                      <a16:creationId xmlns:a16="http://schemas.microsoft.com/office/drawing/2014/main" id="{F7449A76-E9C0-4316-B8DE-2DF235476D91}"/>
                    </a:ext>
                  </a:extLst>
                </p:cNvPr>
                <p:cNvCxnSpPr>
                  <a:cxnSpLocks/>
                  <a:stCxn id="174" idx="1"/>
                  <a:endCxn id="173" idx="5"/>
                </p:cNvCxnSpPr>
                <p:nvPr/>
              </p:nvCxnSpPr>
              <p:spPr>
                <a:xfrm flipH="1" flipV="1">
                  <a:off x="5735761" y="3526314"/>
                  <a:ext cx="906664" cy="89861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Arrow Connector 181">
                  <a:extLst>
                    <a:ext uri="{FF2B5EF4-FFF2-40B4-BE49-F238E27FC236}">
                      <a16:creationId xmlns:a16="http://schemas.microsoft.com/office/drawing/2014/main" id="{2A880049-2C49-4ABB-BA63-02CA4C3B9C94}"/>
                    </a:ext>
                  </a:extLst>
                </p:cNvPr>
                <p:cNvCxnSpPr>
                  <a:cxnSpLocks/>
                  <a:stCxn id="175" idx="3"/>
                  <a:endCxn id="173" idx="6"/>
                </p:cNvCxnSpPr>
                <p:nvPr/>
              </p:nvCxnSpPr>
              <p:spPr>
                <a:xfrm flipH="1" flipV="1">
                  <a:off x="5756051" y="3477331"/>
                  <a:ext cx="1184276" cy="34024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Arrow Connector 182">
                  <a:extLst>
                    <a:ext uri="{FF2B5EF4-FFF2-40B4-BE49-F238E27FC236}">
                      <a16:creationId xmlns:a16="http://schemas.microsoft.com/office/drawing/2014/main" id="{3B7F5DD9-031B-4B0A-B6EC-2D3E2EA43287}"/>
                    </a:ext>
                  </a:extLst>
                </p:cNvPr>
                <p:cNvCxnSpPr>
                  <a:cxnSpLocks/>
                  <a:stCxn id="175" idx="3"/>
                  <a:endCxn id="171" idx="6"/>
                </p:cNvCxnSpPr>
                <p:nvPr/>
              </p:nvCxnSpPr>
              <p:spPr>
                <a:xfrm flipH="1">
                  <a:off x="5206999" y="3817577"/>
                  <a:ext cx="1733328" cy="2202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285BBA71-F9E6-4682-9905-1ECF06879D6A}"/>
                    </a:ext>
                  </a:extLst>
                </p:cNvPr>
                <p:cNvCxnSpPr>
                  <a:cxnSpLocks/>
                  <a:stCxn id="175" idx="3"/>
                  <a:endCxn id="172" idx="7"/>
                </p:cNvCxnSpPr>
                <p:nvPr/>
              </p:nvCxnSpPr>
              <p:spPr>
                <a:xfrm flipH="1">
                  <a:off x="5884132" y="3817577"/>
                  <a:ext cx="1056195" cy="8932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4EA1536B-D49C-4772-9C48-7639CC2B618A}"/>
                  </a:ext>
                </a:extLst>
              </p:cNvPr>
              <p:cNvGrpSpPr/>
              <p:nvPr/>
            </p:nvGrpSpPr>
            <p:grpSpPr>
              <a:xfrm>
                <a:off x="2168144" y="1751851"/>
                <a:ext cx="637646" cy="155162"/>
                <a:chOff x="3435927" y="4516579"/>
                <a:chExt cx="905164" cy="220258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991E8D09-4034-420C-847E-390CDB9E9239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4844D9BD-178D-4F51-8FF8-28D247907D01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AC5355D9-476A-4FD7-979C-428A6AA3DA3D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5CBB609-6F8F-4D55-A222-57C7D65573EF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17D7A664-D18B-47F9-B0E4-7EEC6B374E00}"/>
                  </a:ext>
                </a:extLst>
              </p:cNvPr>
              <p:cNvGrpSpPr/>
              <p:nvPr/>
            </p:nvGrpSpPr>
            <p:grpSpPr>
              <a:xfrm>
                <a:off x="912009" y="2511233"/>
                <a:ext cx="637646" cy="155162"/>
                <a:chOff x="3435927" y="4516579"/>
                <a:chExt cx="905164" cy="220258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E45553F4-F342-4AC5-BC3D-6B8E4AA8F723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0834F4-FB67-4F1F-B47B-592AA5753BC4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CA1F3A4E-E3B4-4CF0-A58F-4ADE44FAEB51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3D33B91A-8852-4792-9CCF-781CB300C8AB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78493D50-0A42-4A28-9B86-3972011C2817}"/>
                  </a:ext>
                </a:extLst>
              </p:cNvPr>
              <p:cNvGrpSpPr/>
              <p:nvPr/>
            </p:nvGrpSpPr>
            <p:grpSpPr>
              <a:xfrm>
                <a:off x="2331808" y="3581717"/>
                <a:ext cx="637646" cy="155162"/>
                <a:chOff x="3435927" y="4516579"/>
                <a:chExt cx="905164" cy="220258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813F7E5-88DA-457B-8E6F-644457D2DA72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9C55442-5EE9-4945-B000-B3F1E4610B8E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EDEFD569-6B1F-480D-8E8F-66C7B870C4F2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095FBC0-2BA4-4DC9-9814-BC90C5C8F056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6D50E767-8622-458A-B1EC-94EDA806A24F}"/>
                  </a:ext>
                </a:extLst>
              </p:cNvPr>
              <p:cNvGrpSpPr/>
              <p:nvPr/>
            </p:nvGrpSpPr>
            <p:grpSpPr>
              <a:xfrm>
                <a:off x="3278946" y="3233163"/>
                <a:ext cx="637646" cy="155162"/>
                <a:chOff x="3435927" y="4516579"/>
                <a:chExt cx="905164" cy="220258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3FD6FEB4-63EC-4C53-A6F8-A567EBA622FD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390B3B-C5B6-4366-B815-813452344884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416CFCDC-A6EC-40E0-987F-1B40F61BBECC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E72D17BA-0E40-4E8A-BF68-17071B20C24F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1F1FD526-79AA-4861-83A9-A649820F54A6}"/>
                  </a:ext>
                </a:extLst>
              </p:cNvPr>
              <p:cNvGrpSpPr/>
              <p:nvPr/>
            </p:nvGrpSpPr>
            <p:grpSpPr>
              <a:xfrm>
                <a:off x="3524427" y="1991408"/>
                <a:ext cx="637646" cy="155162"/>
                <a:chOff x="3435927" y="4516579"/>
                <a:chExt cx="905164" cy="220258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EA0B3C4-7A63-4CEA-B3C9-ECD272F9E503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6DDE1BF3-FA26-479A-9C9C-22491B6822FA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109F43E3-87B6-41C6-9B1E-40876867E739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FB90DB6-3BDA-4D2F-ABC8-53F00D05C3B1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1AC896F3-A800-4627-BBA4-1BED6EF66071}"/>
                  </a:ext>
                </a:extLst>
              </p:cNvPr>
              <p:cNvSpPr/>
              <p:nvPr/>
            </p:nvSpPr>
            <p:spPr>
              <a:xfrm>
                <a:off x="805081" y="1453334"/>
                <a:ext cx="3437133" cy="253677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D2BE290-D86A-41D2-84B3-9E3E6E79788D}"/>
                </a:ext>
              </a:extLst>
            </p:cNvPr>
            <p:cNvGrpSpPr/>
            <p:nvPr/>
          </p:nvGrpSpPr>
          <p:grpSpPr>
            <a:xfrm>
              <a:off x="7316457" y="4410291"/>
              <a:ext cx="2770976" cy="2045118"/>
              <a:chOff x="8362852" y="1453334"/>
              <a:chExt cx="3437133" cy="2536775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C195440-62D4-4D28-9E94-E7147A7A0119}"/>
                  </a:ext>
                </a:extLst>
              </p:cNvPr>
              <p:cNvGrpSpPr/>
              <p:nvPr/>
            </p:nvGrpSpPr>
            <p:grpSpPr>
              <a:xfrm>
                <a:off x="9229434" y="2008025"/>
                <a:ext cx="1990131" cy="1420976"/>
                <a:chOff x="5068453" y="3408058"/>
                <a:chExt cx="1990131" cy="1420976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A5DC638B-873B-4738-B545-768D455A13AC}"/>
                    </a:ext>
                  </a:extLst>
                </p:cNvPr>
                <p:cNvSpPr/>
                <p:nvPr/>
              </p:nvSpPr>
              <p:spPr>
                <a:xfrm>
                  <a:off x="5068453" y="3968559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6BEC4F1F-26D2-4FAA-B3F4-79475CC3551D}"/>
                    </a:ext>
                  </a:extLst>
                </p:cNvPr>
                <p:cNvSpPr/>
                <p:nvPr/>
              </p:nvSpPr>
              <p:spPr>
                <a:xfrm>
                  <a:off x="5765876" y="4690488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0BDF916E-33FC-4CB6-A922-6D49C8F0F125}"/>
                    </a:ext>
                  </a:extLst>
                </p:cNvPr>
                <p:cNvSpPr/>
                <p:nvPr/>
              </p:nvSpPr>
              <p:spPr>
                <a:xfrm>
                  <a:off x="5617505" y="3408058"/>
                  <a:ext cx="138546" cy="13854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F2B1BCF0-B875-486C-BF89-834FD0CC673A}"/>
                    </a:ext>
                  </a:extLst>
                </p:cNvPr>
                <p:cNvSpPr/>
                <p:nvPr/>
              </p:nvSpPr>
              <p:spPr>
                <a:xfrm>
                  <a:off x="6622135" y="4404639"/>
                  <a:ext cx="138547" cy="13854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118626F-8C23-46CA-8BC4-8112FD1AC503}"/>
                    </a:ext>
                  </a:extLst>
                </p:cNvPr>
                <p:cNvSpPr/>
                <p:nvPr/>
              </p:nvSpPr>
              <p:spPr>
                <a:xfrm>
                  <a:off x="6920037" y="3699320"/>
                  <a:ext cx="138547" cy="1385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3A7C0284-66DC-4117-824A-A6D2B77F5F58}"/>
                    </a:ext>
                  </a:extLst>
                </p:cNvPr>
                <p:cNvCxnSpPr>
                  <a:cxnSpLocks/>
                  <a:stCxn id="130" idx="7"/>
                  <a:endCxn id="132" idx="2"/>
                </p:cNvCxnSpPr>
                <p:nvPr/>
              </p:nvCxnSpPr>
              <p:spPr>
                <a:xfrm flipV="1">
                  <a:off x="5186709" y="3477331"/>
                  <a:ext cx="430796" cy="51151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D0435A46-E51C-4F09-9522-E372FDB8D217}"/>
                    </a:ext>
                  </a:extLst>
                </p:cNvPr>
                <p:cNvCxnSpPr>
                  <a:cxnSpLocks/>
                  <a:stCxn id="131" idx="0"/>
                  <a:endCxn id="132" idx="4"/>
                </p:cNvCxnSpPr>
                <p:nvPr/>
              </p:nvCxnSpPr>
              <p:spPr>
                <a:xfrm flipH="1" flipV="1">
                  <a:off x="5686778" y="3546604"/>
                  <a:ext cx="148371" cy="1143884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CC95532D-1747-4F4B-8C50-E0A981DAD374}"/>
                    </a:ext>
                  </a:extLst>
                </p:cNvPr>
                <p:cNvCxnSpPr>
                  <a:cxnSpLocks/>
                  <a:stCxn id="131" idx="2"/>
                  <a:endCxn id="130" idx="4"/>
                </p:cNvCxnSpPr>
                <p:nvPr/>
              </p:nvCxnSpPr>
              <p:spPr>
                <a:xfrm flipH="1" flipV="1">
                  <a:off x="5137726" y="4107105"/>
                  <a:ext cx="628150" cy="652656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01816693-AB23-4383-94F1-A4848764883D}"/>
                    </a:ext>
                  </a:extLst>
                </p:cNvPr>
                <p:cNvCxnSpPr>
                  <a:cxnSpLocks/>
                  <a:stCxn id="133" idx="2"/>
                  <a:endCxn id="131" idx="5"/>
                </p:cNvCxnSpPr>
                <p:nvPr/>
              </p:nvCxnSpPr>
              <p:spPr>
                <a:xfrm flipH="1">
                  <a:off x="5884132" y="4473913"/>
                  <a:ext cx="738003" cy="334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DE1C358A-A2D3-430F-AD27-F65816ACBBE2}"/>
                    </a:ext>
                  </a:extLst>
                </p:cNvPr>
                <p:cNvCxnSpPr>
                  <a:cxnSpLocks/>
                  <a:stCxn id="133" idx="2"/>
                  <a:endCxn id="130" idx="5"/>
                </p:cNvCxnSpPr>
                <p:nvPr/>
              </p:nvCxnSpPr>
              <p:spPr>
                <a:xfrm flipH="1" flipV="1">
                  <a:off x="5186709" y="4086815"/>
                  <a:ext cx="1435426" cy="38709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327C200A-1D5C-4BDE-B4A8-E0AD0DA6F2AB}"/>
                    </a:ext>
                  </a:extLst>
                </p:cNvPr>
                <p:cNvCxnSpPr>
                  <a:cxnSpLocks/>
                  <a:stCxn id="133" idx="1"/>
                  <a:endCxn id="132" idx="5"/>
                </p:cNvCxnSpPr>
                <p:nvPr/>
              </p:nvCxnSpPr>
              <p:spPr>
                <a:xfrm flipH="1" flipV="1">
                  <a:off x="5735761" y="3526314"/>
                  <a:ext cx="906664" cy="89861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Arrow Connector 140">
                  <a:extLst>
                    <a:ext uri="{FF2B5EF4-FFF2-40B4-BE49-F238E27FC236}">
                      <a16:creationId xmlns:a16="http://schemas.microsoft.com/office/drawing/2014/main" id="{2A7D04C5-1A3D-418B-9C5A-9AF9CEBD3887}"/>
                    </a:ext>
                  </a:extLst>
                </p:cNvPr>
                <p:cNvCxnSpPr>
                  <a:cxnSpLocks/>
                  <a:stCxn id="134" idx="3"/>
                  <a:endCxn id="132" idx="6"/>
                </p:cNvCxnSpPr>
                <p:nvPr/>
              </p:nvCxnSpPr>
              <p:spPr>
                <a:xfrm flipH="1" flipV="1">
                  <a:off x="5756051" y="3477331"/>
                  <a:ext cx="1184276" cy="34024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39066D37-8537-4088-8C8F-7BF27B59C30F}"/>
                    </a:ext>
                  </a:extLst>
                </p:cNvPr>
                <p:cNvCxnSpPr>
                  <a:cxnSpLocks/>
                  <a:stCxn id="134" idx="3"/>
                  <a:endCxn id="130" idx="6"/>
                </p:cNvCxnSpPr>
                <p:nvPr/>
              </p:nvCxnSpPr>
              <p:spPr>
                <a:xfrm flipH="1">
                  <a:off x="5206999" y="3817577"/>
                  <a:ext cx="1733328" cy="2202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8B76CA0A-70DE-44D4-A840-CEA831CC9FA1}"/>
                    </a:ext>
                  </a:extLst>
                </p:cNvPr>
                <p:cNvCxnSpPr>
                  <a:cxnSpLocks/>
                  <a:stCxn id="134" idx="3"/>
                  <a:endCxn id="131" idx="7"/>
                </p:cNvCxnSpPr>
                <p:nvPr/>
              </p:nvCxnSpPr>
              <p:spPr>
                <a:xfrm flipH="1">
                  <a:off x="5884132" y="3817577"/>
                  <a:ext cx="1056195" cy="8932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182F10FD-2C53-49A1-AAAE-C08A8A3F33A2}"/>
                  </a:ext>
                </a:extLst>
              </p:cNvPr>
              <p:cNvGrpSpPr/>
              <p:nvPr/>
            </p:nvGrpSpPr>
            <p:grpSpPr>
              <a:xfrm>
                <a:off x="11076601" y="2068988"/>
                <a:ext cx="637646" cy="155162"/>
                <a:chOff x="3435927" y="4516579"/>
                <a:chExt cx="905164" cy="220258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5C4A1C2-CB98-4946-9BA3-7DEBCA1290D3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6111CBC-2E6B-42BB-B4C3-7AD2EF463C94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DCE333C-9FD9-4944-A028-1A9A7CFAD662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A2481BD-A8D0-4747-85D3-5F0A2046FD8B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6AAC4948-A1C6-427E-92D5-A9E5D2FF6E4B}"/>
                  </a:ext>
                </a:extLst>
              </p:cNvPr>
              <p:cNvGrpSpPr/>
              <p:nvPr/>
            </p:nvGrpSpPr>
            <p:grpSpPr>
              <a:xfrm>
                <a:off x="10852389" y="3256842"/>
                <a:ext cx="637646" cy="155162"/>
                <a:chOff x="3435927" y="4516579"/>
                <a:chExt cx="905164" cy="220258"/>
              </a:xfrm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F439A16-437D-49DE-912F-137EC7D1846C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4D7504F-DD6D-4FFB-82EA-485A7D3FCD57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09FEB0F-60DE-4740-82A1-B04976D08EC8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2C6F5702-0A97-4D5E-AF6D-6E82CDB1C941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DD99A9C-9074-45B9-BB7D-8145EA4F13FC}"/>
                  </a:ext>
                </a:extLst>
              </p:cNvPr>
              <p:cNvGrpSpPr/>
              <p:nvPr/>
            </p:nvGrpSpPr>
            <p:grpSpPr>
              <a:xfrm>
                <a:off x="8500105" y="2512050"/>
                <a:ext cx="637646" cy="155162"/>
                <a:chOff x="3435927" y="4516579"/>
                <a:chExt cx="905164" cy="220258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E02EA97-7C7A-4FEB-AD57-794036F6D199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97812835-85DD-47FC-8F60-CAF5BACBC889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3B2AB99-A85D-4F66-8204-70677C815314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A01A307D-27DD-493A-9D54-E977D431C7E0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24CB9BFF-0FE7-4301-AD2E-F5972396410A}"/>
                  </a:ext>
                </a:extLst>
              </p:cNvPr>
              <p:cNvGrpSpPr/>
              <p:nvPr/>
            </p:nvGrpSpPr>
            <p:grpSpPr>
              <a:xfrm>
                <a:off x="9896742" y="3576302"/>
                <a:ext cx="637646" cy="155162"/>
                <a:chOff x="3435927" y="4516579"/>
                <a:chExt cx="905164" cy="220258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5C9FF5D-5A74-43E4-8688-9E53C647325A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F39567F-15B2-4A7E-BE07-F396CFD5A52C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D1FA2A1E-AF1B-41FD-A2CA-A30A8BAC8759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72E421D-A09C-47A2-9A08-975D527C02C2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C829C5F7-CADB-41AD-B14A-53DD7BACBD5E}"/>
                  </a:ext>
                </a:extLst>
              </p:cNvPr>
              <p:cNvGrpSpPr/>
              <p:nvPr/>
            </p:nvGrpSpPr>
            <p:grpSpPr>
              <a:xfrm>
                <a:off x="9757245" y="1746992"/>
                <a:ext cx="637646" cy="155162"/>
                <a:chOff x="3435927" y="4516579"/>
                <a:chExt cx="905164" cy="22025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FD848DD-2EE2-4715-8B07-1805E0ECE7C8}"/>
                    </a:ext>
                  </a:extLst>
                </p:cNvPr>
                <p:cNvSpPr/>
                <p:nvPr/>
              </p:nvSpPr>
              <p:spPr>
                <a:xfrm>
                  <a:off x="3435927" y="4516582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7F147AD0-EA10-46AE-AFD5-792CF810AB8E}"/>
                    </a:ext>
                  </a:extLst>
                </p:cNvPr>
                <p:cNvSpPr/>
                <p:nvPr/>
              </p:nvSpPr>
              <p:spPr>
                <a:xfrm>
                  <a:off x="3656182" y="4516581"/>
                  <a:ext cx="220255" cy="22025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060ACFE-539A-4E0E-BBC1-A6A48BABFA43}"/>
                    </a:ext>
                  </a:extLst>
                </p:cNvPr>
                <p:cNvSpPr/>
                <p:nvPr/>
              </p:nvSpPr>
              <p:spPr>
                <a:xfrm>
                  <a:off x="3888509" y="4516580"/>
                  <a:ext cx="220255" cy="220255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9C7DFC7-C924-4FF7-8442-D433AFB2960B}"/>
                    </a:ext>
                  </a:extLst>
                </p:cNvPr>
                <p:cNvSpPr/>
                <p:nvPr/>
              </p:nvSpPr>
              <p:spPr>
                <a:xfrm>
                  <a:off x="4120836" y="4516579"/>
                  <a:ext cx="220255" cy="22025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2EDA9380-3984-49E3-ADE7-368340D6769D}"/>
                  </a:ext>
                </a:extLst>
              </p:cNvPr>
              <p:cNvSpPr/>
              <p:nvPr/>
            </p:nvSpPr>
            <p:spPr>
              <a:xfrm>
                <a:off x="8362852" y="1453334"/>
                <a:ext cx="3437133" cy="253677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218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4250</TotalTime>
  <Words>1682</Words>
  <Application>Microsoft Office PowerPoint</Application>
  <PresentationFormat>Widescreen</PresentationFormat>
  <Paragraphs>276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Catamaran</vt:lpstr>
      <vt:lpstr>Lexend Deca</vt:lpstr>
      <vt:lpstr>Office Theme</vt:lpstr>
      <vt:lpstr>Control and Coordination of  Multi-Drone Systems  Using  Graph Neural Networks</vt:lpstr>
      <vt:lpstr>PowerPoint Presentation</vt:lpstr>
      <vt:lpstr>PowerPoint Presentation</vt:lpstr>
      <vt:lpstr>Constraints on MRS</vt:lpstr>
      <vt:lpstr>Challenges in development and use</vt:lpstr>
      <vt:lpstr>Imitation Learning with Boids model</vt:lpstr>
      <vt:lpstr>PyBullet Physics based simulator</vt:lpstr>
      <vt:lpstr>Why not other simulators</vt:lpstr>
      <vt:lpstr>Graph Neural Networks (GNNs)</vt:lpstr>
      <vt:lpstr>PowerPoint Presentation</vt:lpstr>
      <vt:lpstr>GNN operations</vt:lpstr>
      <vt:lpstr>How GNNs model MRS</vt:lpstr>
      <vt:lpstr>Trajectories in Boids model</vt:lpstr>
      <vt:lpstr>Loss function</vt:lpstr>
      <vt:lpstr>Training and Inference</vt:lpstr>
      <vt:lpstr>Network Architecture</vt:lpstr>
      <vt:lpstr>System Architecture</vt:lpstr>
      <vt:lpstr>Results on direct transfer</vt:lpstr>
      <vt:lpstr>PowerPoint Presentation</vt:lpstr>
      <vt:lpstr>Parameter differences</vt:lpstr>
      <vt:lpstr>Reward function</vt:lpstr>
      <vt:lpstr>Scalability</vt:lpstr>
      <vt:lpstr>PowerPoint Presentation</vt:lpstr>
      <vt:lpstr>Robustness</vt:lpstr>
      <vt:lpstr>PowerPoint Presentation</vt:lpstr>
      <vt:lpstr>Reinforcement Learning for combating noise</vt:lpstr>
      <vt:lpstr>PowerPoint Presentation</vt:lpstr>
      <vt:lpstr>Summary</vt:lpstr>
      <vt:lpstr>Future Work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DroneSwarm</dc:title>
  <dc:creator>Parth Khopkar</dc:creator>
  <cp:lastModifiedBy>Parth Khopkar</cp:lastModifiedBy>
  <cp:revision>62</cp:revision>
  <dcterms:created xsi:type="dcterms:W3CDTF">2021-03-30T19:48:36Z</dcterms:created>
  <dcterms:modified xsi:type="dcterms:W3CDTF">2022-09-05T00:24:18Z</dcterms:modified>
</cp:coreProperties>
</file>